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1"/>
  </p:notesMasterIdLst>
  <p:handoutMasterIdLst>
    <p:handoutMasterId r:id="rId82"/>
  </p:handoutMasterIdLst>
  <p:sldIdLst>
    <p:sldId id="256" r:id="rId2"/>
    <p:sldId id="336" r:id="rId3"/>
    <p:sldId id="338" r:id="rId4"/>
    <p:sldId id="257" r:id="rId5"/>
    <p:sldId id="320" r:id="rId6"/>
    <p:sldId id="258" r:id="rId7"/>
    <p:sldId id="318" r:id="rId8"/>
    <p:sldId id="321" r:id="rId9"/>
    <p:sldId id="259" r:id="rId10"/>
    <p:sldId id="260" r:id="rId11"/>
    <p:sldId id="261" r:id="rId12"/>
    <p:sldId id="283" r:id="rId13"/>
    <p:sldId id="262" r:id="rId14"/>
    <p:sldId id="263" r:id="rId15"/>
    <p:sldId id="264" r:id="rId16"/>
    <p:sldId id="284" r:id="rId17"/>
    <p:sldId id="285" r:id="rId18"/>
    <p:sldId id="286" r:id="rId19"/>
    <p:sldId id="287" r:id="rId20"/>
    <p:sldId id="288" r:id="rId21"/>
    <p:sldId id="291" r:id="rId22"/>
    <p:sldId id="290" r:id="rId23"/>
    <p:sldId id="292" r:id="rId24"/>
    <p:sldId id="289" r:id="rId25"/>
    <p:sldId id="265" r:id="rId26"/>
    <p:sldId id="266" r:id="rId27"/>
    <p:sldId id="295" r:id="rId28"/>
    <p:sldId id="267" r:id="rId29"/>
    <p:sldId id="296" r:id="rId30"/>
    <p:sldId id="297" r:id="rId31"/>
    <p:sldId id="268" r:id="rId32"/>
    <p:sldId id="298" r:id="rId33"/>
    <p:sldId id="270" r:id="rId34"/>
    <p:sldId id="299" r:id="rId35"/>
    <p:sldId id="271" r:id="rId36"/>
    <p:sldId id="300" r:id="rId37"/>
    <p:sldId id="272" r:id="rId38"/>
    <p:sldId id="319" r:id="rId39"/>
    <p:sldId id="322" r:id="rId40"/>
    <p:sldId id="323" r:id="rId41"/>
    <p:sldId id="274" r:id="rId42"/>
    <p:sldId id="302" r:id="rId43"/>
    <p:sldId id="324" r:id="rId44"/>
    <p:sldId id="273" r:id="rId45"/>
    <p:sldId id="303" r:id="rId46"/>
    <p:sldId id="326" r:id="rId47"/>
    <p:sldId id="327" r:id="rId48"/>
    <p:sldId id="328" r:id="rId49"/>
    <p:sldId id="329" r:id="rId50"/>
    <p:sldId id="275" r:id="rId51"/>
    <p:sldId id="304" r:id="rId52"/>
    <p:sldId id="330" r:id="rId53"/>
    <p:sldId id="276" r:id="rId54"/>
    <p:sldId id="305" r:id="rId55"/>
    <p:sldId id="277" r:id="rId56"/>
    <p:sldId id="331" r:id="rId57"/>
    <p:sldId id="278" r:id="rId58"/>
    <p:sldId id="280" r:id="rId59"/>
    <p:sldId id="332" r:id="rId60"/>
    <p:sldId id="333" r:id="rId61"/>
    <p:sldId id="334" r:id="rId62"/>
    <p:sldId id="335" r:id="rId63"/>
    <p:sldId id="281" r:id="rId64"/>
    <p:sldId id="293" r:id="rId65"/>
    <p:sldId id="282" r:id="rId66"/>
    <p:sldId id="294" r:id="rId67"/>
    <p:sldId id="306" r:id="rId68"/>
    <p:sldId id="307" r:id="rId69"/>
    <p:sldId id="308" r:id="rId70"/>
    <p:sldId id="309" r:id="rId71"/>
    <p:sldId id="310" r:id="rId72"/>
    <p:sldId id="311" r:id="rId73"/>
    <p:sldId id="312" r:id="rId74"/>
    <p:sldId id="313" r:id="rId75"/>
    <p:sldId id="314" r:id="rId76"/>
    <p:sldId id="315" r:id="rId77"/>
    <p:sldId id="316" r:id="rId78"/>
    <p:sldId id="317" r:id="rId79"/>
    <p:sldId id="337" r:id="rId80"/>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3" autoAdjust="0"/>
    <p:restoredTop sz="94622" autoAdjust="0"/>
  </p:normalViewPr>
  <p:slideViewPr>
    <p:cSldViewPr>
      <p:cViewPr>
        <p:scale>
          <a:sx n="110" d="100"/>
          <a:sy n="110" d="100"/>
        </p:scale>
        <p:origin x="168" y="714"/>
      </p:cViewPr>
      <p:guideLst>
        <p:guide orient="horz" pos="2160"/>
        <p:guide pos="2880"/>
      </p:guideLst>
    </p:cSldViewPr>
  </p:slideViewPr>
  <p:outlineViewPr>
    <p:cViewPr>
      <p:scale>
        <a:sx n="33" d="100"/>
        <a:sy n="33" d="100"/>
      </p:scale>
      <p:origin x="0" y="23322"/>
    </p:cViewPr>
  </p:outlineViewPr>
  <p:notesTextViewPr>
    <p:cViewPr>
      <p:scale>
        <a:sx n="1" d="1"/>
        <a:sy n="1" d="1"/>
      </p:scale>
      <p:origin x="0" y="0"/>
    </p:cViewPr>
  </p:notesTextViewPr>
  <p:sorterViewPr>
    <p:cViewPr>
      <p:scale>
        <a:sx n="66" d="100"/>
        <a:sy n="66" d="100"/>
      </p:scale>
      <p:origin x="0" y="13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D9EFDCAE-80C3-42A2-AD68-3EFD38973E7E}" type="datetimeFigureOut">
              <a:rPr lang="en-US" smtClean="0"/>
              <a:t>3/1/2013</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9B687B43-F93C-462A-BD6B-712959D2D7FF}" type="slidenum">
              <a:rPr lang="en-US" smtClean="0"/>
              <a:t>‹#›</a:t>
            </a:fld>
            <a:endParaRPr lang="en-US"/>
          </a:p>
        </p:txBody>
      </p:sp>
    </p:spTree>
    <p:extLst>
      <p:ext uri="{BB962C8B-B14F-4D97-AF65-F5344CB8AC3E}">
        <p14:creationId xmlns:p14="http://schemas.microsoft.com/office/powerpoint/2010/main" val="4209858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F753A9DC-A835-4801-BDA6-08AF424C7A61}" type="datetimeFigureOut">
              <a:rPr lang="en-US" smtClean="0"/>
              <a:pPr/>
              <a:t>3/1/2013</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543DE998-318A-494C-BEF8-4E0BCAB76EA4}" type="slidenum">
              <a:rPr lang="en-US" smtClean="0"/>
              <a:pPr/>
              <a:t>‹#›</a:t>
            </a:fld>
            <a:endParaRPr lang="en-US"/>
          </a:p>
        </p:txBody>
      </p:sp>
    </p:spTree>
    <p:extLst>
      <p:ext uri="{BB962C8B-B14F-4D97-AF65-F5344CB8AC3E}">
        <p14:creationId xmlns:p14="http://schemas.microsoft.com/office/powerpoint/2010/main" val="3942999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3DE998-318A-494C-BEF8-4E0BCAB76EA4}" type="slidenum">
              <a:rPr lang="en-US" smtClean="0"/>
              <a:pPr/>
              <a:t>15</a:t>
            </a:fld>
            <a:endParaRPr lang="en-US"/>
          </a:p>
        </p:txBody>
      </p:sp>
    </p:spTree>
    <p:extLst>
      <p:ext uri="{BB962C8B-B14F-4D97-AF65-F5344CB8AC3E}">
        <p14:creationId xmlns:p14="http://schemas.microsoft.com/office/powerpoint/2010/main" val="1504718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Taken from Understandable Statistics, </a:t>
            </a:r>
            <a:r>
              <a:rPr lang="en-US" dirty="0" err="1" smtClean="0"/>
              <a:t>Brase</a:t>
            </a:r>
            <a:r>
              <a:rPr lang="en-US" dirty="0" smtClean="0"/>
              <a:t> &amp; </a:t>
            </a:r>
            <a:r>
              <a:rPr lang="en-US" dirty="0" err="1" smtClean="0"/>
              <a:t>Brase</a:t>
            </a:r>
            <a:r>
              <a:rPr lang="en-US" dirty="0" smtClean="0"/>
              <a:t>, p401, question 9.</a:t>
            </a:r>
            <a:endParaRPr lang="en-US" dirty="0"/>
          </a:p>
        </p:txBody>
      </p:sp>
      <p:sp>
        <p:nvSpPr>
          <p:cNvPr id="4" name="Slide Number Placeholder 3"/>
          <p:cNvSpPr>
            <a:spLocks noGrp="1"/>
          </p:cNvSpPr>
          <p:nvPr>
            <p:ph type="sldNum" sz="quarter" idx="10"/>
          </p:nvPr>
        </p:nvSpPr>
        <p:spPr/>
        <p:txBody>
          <a:bodyPr/>
          <a:lstStyle/>
          <a:p>
            <a:fld id="{543DE998-318A-494C-BEF8-4E0BCAB76EA4}" type="slidenum">
              <a:rPr lang="en-US" smtClean="0"/>
              <a:pPr/>
              <a:t>67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06D126-58DE-45A5-89D2-E94D97495FC2}" type="datetimeFigureOut">
              <a:rPr lang="en-US" smtClean="0"/>
              <a:pPr/>
              <a:t>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901487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06D126-58DE-45A5-89D2-E94D97495FC2}" type="datetimeFigureOut">
              <a:rPr lang="en-US" smtClean="0"/>
              <a:pPr/>
              <a:t>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1390030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06D126-58DE-45A5-89D2-E94D97495FC2}" type="datetimeFigureOut">
              <a:rPr lang="en-US" smtClean="0"/>
              <a:pPr/>
              <a:t>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3224962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06D126-58DE-45A5-89D2-E94D97495FC2}" type="datetimeFigureOut">
              <a:rPr lang="en-US" smtClean="0"/>
              <a:pPr/>
              <a:t>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354959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06D126-58DE-45A5-89D2-E94D97495FC2}" type="datetimeFigureOut">
              <a:rPr lang="en-US" smtClean="0"/>
              <a:pPr/>
              <a:t>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1797552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06D126-58DE-45A5-89D2-E94D97495FC2}" type="datetimeFigureOut">
              <a:rPr lang="en-US" smtClean="0"/>
              <a:pPr/>
              <a:t>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2539232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06D126-58DE-45A5-89D2-E94D97495FC2}" type="datetimeFigureOut">
              <a:rPr lang="en-US" smtClean="0"/>
              <a:pPr/>
              <a:t>3/1/2013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7061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06D126-58DE-45A5-89D2-E94D97495FC2}" type="datetimeFigureOut">
              <a:rPr lang="en-US" smtClean="0"/>
              <a:pPr/>
              <a:t>3/1/2013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1425263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06D126-58DE-45A5-89D2-E94D97495FC2}" type="datetimeFigureOut">
              <a:rPr lang="en-US" smtClean="0"/>
              <a:pPr/>
              <a:t>3/1/2013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4024240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6D126-58DE-45A5-89D2-E94D97495FC2}" type="datetimeFigureOut">
              <a:rPr lang="en-US" smtClean="0"/>
              <a:pPr/>
              <a:t>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2280190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6D126-58DE-45A5-89D2-E94D97495FC2}" type="datetimeFigureOut">
              <a:rPr lang="en-US" smtClean="0"/>
              <a:pPr/>
              <a:t>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244405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6D126-58DE-45A5-89D2-E94D97495FC2}" type="datetimeFigureOut">
              <a:rPr lang="en-US" smtClean="0"/>
              <a:pPr/>
              <a:t>3/1/2013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AD8F6-D0CB-449B-BE3D-2679390D8AAC}" type="slidenum">
              <a:rPr lang="en-US" smtClean="0"/>
              <a:pPr/>
              <a:t>‹#›</a:t>
            </a:fld>
            <a:endParaRPr lang="en-US"/>
          </a:p>
        </p:txBody>
      </p:sp>
    </p:spTree>
    <p:extLst>
      <p:ext uri="{BB962C8B-B14F-4D97-AF65-F5344CB8AC3E}">
        <p14:creationId xmlns:p14="http://schemas.microsoft.com/office/powerpoint/2010/main" val="2683577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hyperlink" Target="http://www.youtube.com/watch?v=9lyCnLznAfs" TargetMode="External"/><Relationship Id="rId2" Type="http://schemas.openxmlformats.org/officeDocument/2006/relationships/hyperlink" Target="http://wise.cgu.edu/power_applet/power.as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www.youtube.com/watch?v=wt-XTr22C4Y" TargetMode="External"/><Relationship Id="rId2" Type="http://schemas.openxmlformats.org/officeDocument/2006/relationships/hyperlink" Target="http://www.youtube.com/watch?v=UKwnnYIxk8g"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AP Statistics Review</a:t>
            </a:r>
            <a:endParaRPr lang="en-US" dirty="0"/>
          </a:p>
        </p:txBody>
      </p:sp>
      <p:sp>
        <p:nvSpPr>
          <p:cNvPr id="3" name="Subtitle 2"/>
          <p:cNvSpPr>
            <a:spLocks noGrp="1"/>
          </p:cNvSpPr>
          <p:nvPr>
            <p:ph type="subTitle" idx="1"/>
          </p:nvPr>
        </p:nvSpPr>
        <p:spPr/>
        <p:txBody>
          <a:bodyPr/>
          <a:lstStyle/>
          <a:p>
            <a:r>
              <a:rPr lang="en-US" b="1" dirty="0"/>
              <a:t>Inference for Means and</a:t>
            </a:r>
          </a:p>
          <a:p>
            <a:r>
              <a:rPr lang="en-US" b="1" dirty="0"/>
              <a:t>Errors</a:t>
            </a:r>
            <a:endParaRPr lang="en-US" dirty="0"/>
          </a:p>
        </p:txBody>
      </p:sp>
    </p:spTree>
    <p:extLst>
      <p:ext uri="{BB962C8B-B14F-4D97-AF65-F5344CB8AC3E}">
        <p14:creationId xmlns:p14="http://schemas.microsoft.com/office/powerpoint/2010/main" val="2286008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 </a:t>
            </a:r>
            <a:r>
              <a:rPr lang="en-US" dirty="0" smtClean="0"/>
              <a:t>Example</a:t>
            </a:r>
            <a:endParaRPr lang="en-US" dirty="0"/>
          </a:p>
        </p:txBody>
      </p:sp>
      <p:sp>
        <p:nvSpPr>
          <p:cNvPr id="3" name="Content Placeholder 2"/>
          <p:cNvSpPr>
            <a:spLocks noGrp="1"/>
          </p:cNvSpPr>
          <p:nvPr>
            <p:ph idx="1"/>
          </p:nvPr>
        </p:nvSpPr>
        <p:spPr/>
        <p:txBody>
          <a:bodyPr>
            <a:normAutofit/>
          </a:bodyPr>
          <a:lstStyle/>
          <a:p>
            <a:pPr marL="0" indent="0">
              <a:buNone/>
            </a:pPr>
            <a:r>
              <a:rPr lang="en-US" i="1" dirty="0" smtClean="0"/>
              <a:t>Suppose </a:t>
            </a:r>
            <a:r>
              <a:rPr lang="en-US" i="1" dirty="0"/>
              <a:t>we wish to test whether a new soft drink “</a:t>
            </a:r>
            <a:r>
              <a:rPr lang="en-US" i="1" dirty="0" smtClean="0"/>
              <a:t>Refresh” contains </a:t>
            </a:r>
            <a:r>
              <a:rPr lang="en-US" i="1" dirty="0"/>
              <a:t>the 355 ml as shown on the label. Some recently purchased </a:t>
            </a:r>
            <a:r>
              <a:rPr lang="en-US" i="1" dirty="0" smtClean="0"/>
              <a:t>cans seemed </a:t>
            </a:r>
            <a:r>
              <a:rPr lang="en-US" i="1" dirty="0"/>
              <a:t>under filled. (And we wouldn’t care if they were over filled.) </a:t>
            </a:r>
            <a:r>
              <a:rPr lang="en-US" i="1" dirty="0" smtClean="0"/>
              <a:t>The hypotheses </a:t>
            </a:r>
            <a:r>
              <a:rPr lang="en-US" i="1" dirty="0"/>
              <a:t>for this test are: </a:t>
            </a:r>
            <a:endParaRPr lang="en-US" i="1" dirty="0" smtClean="0"/>
          </a:p>
          <a:p>
            <a:pPr marL="0" indent="0">
              <a:buNone/>
            </a:pPr>
            <a:r>
              <a:rPr lang="en-US" i="1" dirty="0" smtClean="0"/>
              <a:t>H</a:t>
            </a:r>
            <a:r>
              <a:rPr lang="en-US" i="1" baseline="-25000" dirty="0" smtClean="0"/>
              <a:t>O</a:t>
            </a:r>
            <a:r>
              <a:rPr lang="en-US" i="1" dirty="0"/>
              <a:t>: </a:t>
            </a:r>
            <a:r>
              <a:rPr lang="en-US" dirty="0"/>
              <a:t>μ = 355 ml </a:t>
            </a:r>
            <a:endParaRPr lang="en-US" dirty="0" smtClean="0"/>
          </a:p>
          <a:p>
            <a:pPr marL="0" indent="0">
              <a:buNone/>
            </a:pPr>
            <a:r>
              <a:rPr lang="en-US" i="1" dirty="0" smtClean="0"/>
              <a:t>H</a:t>
            </a:r>
            <a:r>
              <a:rPr lang="en-US" i="1" baseline="-25000" dirty="0" smtClean="0"/>
              <a:t>A</a:t>
            </a:r>
            <a:r>
              <a:rPr lang="en-US" i="1" dirty="0"/>
              <a:t>: </a:t>
            </a:r>
            <a:r>
              <a:rPr lang="en-US" dirty="0"/>
              <a:t>μ &lt; 355 ml </a:t>
            </a:r>
            <a:r>
              <a:rPr lang="en-US" i="1" dirty="0"/>
              <a:t>, where </a:t>
            </a:r>
            <a:r>
              <a:rPr lang="en-US" dirty="0"/>
              <a:t>μ </a:t>
            </a:r>
            <a:r>
              <a:rPr lang="en-US" i="1" dirty="0" smtClean="0"/>
              <a:t>is the </a:t>
            </a:r>
            <a:r>
              <a:rPr lang="en-US" i="1" dirty="0"/>
              <a:t>true mean content of the “Refresh” cans.</a:t>
            </a:r>
            <a:endParaRPr lang="en-US" dirty="0"/>
          </a:p>
        </p:txBody>
      </p:sp>
    </p:spTree>
    <p:extLst>
      <p:ext uri="{BB962C8B-B14F-4D97-AF65-F5344CB8AC3E}">
        <p14:creationId xmlns:p14="http://schemas.microsoft.com/office/powerpoint/2010/main" val="2322978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Hypothesis Test for a Population Mean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solidFill>
                  <a:schemeClr val="accent1"/>
                </a:solidFill>
              </a:rPr>
              <a:t>Identify the appropriate test and verify that the conditions for that test </a:t>
            </a:r>
            <a:r>
              <a:rPr lang="en-US" dirty="0" smtClean="0">
                <a:solidFill>
                  <a:schemeClr val="accent1"/>
                </a:solidFill>
              </a:rPr>
              <a:t>are reasonably </a:t>
            </a:r>
            <a:r>
              <a:rPr lang="en-US" dirty="0">
                <a:solidFill>
                  <a:schemeClr val="accent1"/>
                </a:solidFill>
              </a:rPr>
              <a:t>satisfied. </a:t>
            </a:r>
            <a:endParaRPr lang="en-US" dirty="0" smtClean="0">
              <a:solidFill>
                <a:schemeClr val="accent1"/>
              </a:solidFill>
            </a:endParaRPr>
          </a:p>
          <a:p>
            <a:pPr marL="0" indent="0">
              <a:buNone/>
            </a:pPr>
            <a:r>
              <a:rPr lang="en-US" dirty="0" smtClean="0"/>
              <a:t>-The </a:t>
            </a:r>
            <a:r>
              <a:rPr lang="en-US" dirty="0"/>
              <a:t>name of the test here is the </a:t>
            </a:r>
            <a:r>
              <a:rPr lang="en-US" u="sng" dirty="0"/>
              <a:t>one-sample t-test for </a:t>
            </a:r>
            <a:r>
              <a:rPr lang="en-US" u="sng" dirty="0" smtClean="0"/>
              <a:t>a mean</a:t>
            </a:r>
            <a:r>
              <a:rPr lang="en-US" dirty="0"/>
              <a:t>. </a:t>
            </a:r>
            <a:endParaRPr lang="en-US" dirty="0" smtClean="0"/>
          </a:p>
          <a:p>
            <a:pPr marL="0" indent="0">
              <a:buNone/>
            </a:pPr>
            <a:r>
              <a:rPr lang="en-US" dirty="0" smtClean="0"/>
              <a:t>-The </a:t>
            </a:r>
            <a:r>
              <a:rPr lang="en-US" dirty="0"/>
              <a:t>conditions that must be satisfied to use the test are that </a:t>
            </a:r>
            <a:r>
              <a:rPr lang="en-US" i="1" dirty="0"/>
              <a:t>the data </a:t>
            </a:r>
            <a:r>
              <a:rPr lang="en-US" i="1" dirty="0" smtClean="0"/>
              <a:t>was obtained </a:t>
            </a:r>
            <a:r>
              <a:rPr lang="en-US" i="1" dirty="0"/>
              <a:t>randomly from a normal population</a:t>
            </a:r>
            <a:r>
              <a:rPr lang="en-US" dirty="0"/>
              <a:t>. </a:t>
            </a:r>
            <a:endParaRPr lang="en-US" dirty="0" smtClean="0"/>
          </a:p>
          <a:p>
            <a:pPr marL="0" indent="0">
              <a:buNone/>
            </a:pPr>
            <a:r>
              <a:rPr lang="en-US" dirty="0" smtClean="0"/>
              <a:t>	-The </a:t>
            </a:r>
            <a:r>
              <a:rPr lang="en-US" dirty="0"/>
              <a:t>randomization condition </a:t>
            </a:r>
            <a:r>
              <a:rPr lang="en-US" dirty="0" smtClean="0"/>
              <a:t>is satisfied </a:t>
            </a:r>
            <a:r>
              <a:rPr lang="en-US" dirty="0"/>
              <a:t>if a random sample was used to obtain the data or if random </a:t>
            </a:r>
            <a:r>
              <a:rPr lang="en-US" dirty="0" smtClean="0"/>
              <a:t>assignment was </a:t>
            </a:r>
            <a:r>
              <a:rPr lang="en-US" dirty="0"/>
              <a:t>used in an experiment. </a:t>
            </a: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4202833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the conditions, continued</a:t>
            </a:r>
            <a:endParaRPr lang="en-US" dirty="0"/>
          </a:p>
        </p:txBody>
      </p:sp>
      <p:sp>
        <p:nvSpPr>
          <p:cNvPr id="3" name="Content Placeholder 2"/>
          <p:cNvSpPr>
            <a:spLocks noGrp="1"/>
          </p:cNvSpPr>
          <p:nvPr>
            <p:ph idx="1"/>
          </p:nvPr>
        </p:nvSpPr>
        <p:spPr/>
        <p:txBody>
          <a:bodyPr>
            <a:normAutofit/>
          </a:bodyPr>
          <a:lstStyle/>
          <a:p>
            <a:r>
              <a:rPr lang="en-US" dirty="0" smtClean="0"/>
              <a:t>The normal population condition may be difficult to satisfy. In practice, we rely on the sample size and the graph of the data. </a:t>
            </a:r>
          </a:p>
          <a:p>
            <a:pPr lvl="1">
              <a:buFont typeface="Arial" pitchFamily="34" charset="0"/>
              <a:buChar char="•"/>
            </a:pPr>
            <a:r>
              <a:rPr lang="en-US" dirty="0" smtClean="0"/>
              <a:t>n &lt; 15 </a:t>
            </a:r>
            <a:r>
              <a:rPr lang="en-US" dirty="0" smtClean="0">
                <a:sym typeface="Wingdings" pitchFamily="2" charset="2"/>
              </a:rPr>
              <a:t> </a:t>
            </a:r>
            <a:r>
              <a:rPr lang="en-US" dirty="0" smtClean="0"/>
              <a:t>the graph of the data can show no outliers or </a:t>
            </a:r>
            <a:r>
              <a:rPr lang="en-US" dirty="0" err="1" smtClean="0"/>
              <a:t>skewness</a:t>
            </a:r>
            <a:endParaRPr lang="en-US" dirty="0" smtClean="0"/>
          </a:p>
          <a:p>
            <a:pPr lvl="1">
              <a:buFont typeface="Arial" pitchFamily="34" charset="0"/>
              <a:buChar char="•"/>
            </a:pPr>
            <a:r>
              <a:rPr lang="en-US" dirty="0" smtClean="0"/>
              <a:t>15 &lt; n &lt; 40 </a:t>
            </a:r>
            <a:r>
              <a:rPr lang="en-US" dirty="0" smtClean="0">
                <a:sym typeface="Wingdings" pitchFamily="2" charset="2"/>
              </a:rPr>
              <a:t> </a:t>
            </a:r>
            <a:r>
              <a:rPr lang="en-US" dirty="0" smtClean="0"/>
              <a:t>the graph can show no outliers or extreme </a:t>
            </a:r>
            <a:r>
              <a:rPr lang="en-US" dirty="0" err="1" smtClean="0"/>
              <a:t>skewness</a:t>
            </a:r>
            <a:r>
              <a:rPr lang="en-US" dirty="0" smtClean="0"/>
              <a:t>. </a:t>
            </a:r>
          </a:p>
          <a:p>
            <a:pPr lvl="1">
              <a:buFont typeface="Arial" pitchFamily="34" charset="0"/>
              <a:buChar char="•"/>
            </a:pPr>
            <a:r>
              <a:rPr lang="en-US" dirty="0" smtClean="0"/>
              <a:t>n &gt; 40 or more </a:t>
            </a:r>
            <a:r>
              <a:rPr lang="en-US" dirty="0" smtClean="0">
                <a:sym typeface="Wingdings" pitchFamily="2" charset="2"/>
              </a:rPr>
              <a:t></a:t>
            </a:r>
            <a:r>
              <a:rPr lang="en-US" dirty="0" smtClean="0"/>
              <a:t> there are no restrictions on the data.</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 </a:t>
            </a:r>
            <a:r>
              <a:rPr lang="en-US" dirty="0" smtClean="0"/>
              <a:t>Example continued</a:t>
            </a:r>
            <a:endParaRPr lang="en-US" dirty="0"/>
          </a:p>
        </p:txBody>
      </p:sp>
      <p:sp>
        <p:nvSpPr>
          <p:cNvPr id="3" name="Content Placeholder 2"/>
          <p:cNvSpPr>
            <a:spLocks noGrp="1"/>
          </p:cNvSpPr>
          <p:nvPr>
            <p:ph idx="1"/>
          </p:nvPr>
        </p:nvSpPr>
        <p:spPr/>
        <p:txBody>
          <a:bodyPr/>
          <a:lstStyle/>
          <a:p>
            <a:pPr marL="0" indent="0">
              <a:buNone/>
            </a:pPr>
            <a:r>
              <a:rPr lang="en-US" i="1" dirty="0" smtClean="0"/>
              <a:t>Ideally</a:t>
            </a:r>
            <a:r>
              <a:rPr lang="en-US" i="1" dirty="0"/>
              <a:t>, cans of “Refresh” should be selected </a:t>
            </a:r>
            <a:r>
              <a:rPr lang="en-US" i="1" dirty="0" smtClean="0"/>
              <a:t>at random </a:t>
            </a:r>
            <a:r>
              <a:rPr lang="en-US" i="1" dirty="0"/>
              <a:t>from the population of all such cans. Due to the cost involved, </a:t>
            </a:r>
            <a:r>
              <a:rPr lang="en-US" i="1" dirty="0" smtClean="0"/>
              <a:t>a reasonable </a:t>
            </a:r>
            <a:r>
              <a:rPr lang="en-US" i="1" dirty="0"/>
              <a:t>sample size should be selected and a graph of the data, like </a:t>
            </a:r>
            <a:r>
              <a:rPr lang="en-US" i="1" dirty="0" smtClean="0"/>
              <a:t>a boxplot</a:t>
            </a:r>
            <a:r>
              <a:rPr lang="en-US" i="1" dirty="0"/>
              <a:t>, must be examined to check for </a:t>
            </a:r>
            <a:r>
              <a:rPr lang="en-US" i="1" dirty="0" err="1"/>
              <a:t>skewness</a:t>
            </a:r>
            <a:r>
              <a:rPr lang="en-US" i="1" dirty="0"/>
              <a:t> and outliers</a:t>
            </a:r>
            <a:r>
              <a:rPr lang="en-US" i="1" dirty="0" smtClean="0"/>
              <a:t>.</a:t>
            </a:r>
          </a:p>
          <a:p>
            <a:pPr marL="0" indent="0">
              <a:buNone/>
            </a:pPr>
            <a:r>
              <a:rPr lang="en-US" i="1" dirty="0" smtClean="0">
                <a:solidFill>
                  <a:srgbClr val="FF0000"/>
                </a:solidFill>
              </a:rPr>
              <a:t>If you worked for Refresh, what sample size would you recommend?</a:t>
            </a:r>
            <a:endParaRPr lang="en-US" dirty="0">
              <a:solidFill>
                <a:srgbClr val="FF0000"/>
              </a:solidFill>
            </a:endParaRPr>
          </a:p>
        </p:txBody>
      </p:sp>
    </p:spTree>
    <p:extLst>
      <p:ext uri="{BB962C8B-B14F-4D97-AF65-F5344CB8AC3E}">
        <p14:creationId xmlns:p14="http://schemas.microsoft.com/office/powerpoint/2010/main" val="2073510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a:stretch>
            <a:fillRect/>
          </a:stretch>
        </p:blipFill>
        <p:spPr bwMode="auto">
          <a:xfrm>
            <a:off x="2819400" y="2438400"/>
            <a:ext cx="1476375" cy="146685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Calculations</a:t>
            </a:r>
            <a:endParaRPr lang="en-US" dirty="0"/>
          </a:p>
        </p:txBody>
      </p:sp>
      <p:sp>
        <p:nvSpPr>
          <p:cNvPr id="3" name="Content Placeholder 2"/>
          <p:cNvSpPr>
            <a:spLocks noGrp="1"/>
          </p:cNvSpPr>
          <p:nvPr>
            <p:ph idx="1"/>
          </p:nvPr>
        </p:nvSpPr>
        <p:spPr>
          <a:xfrm>
            <a:off x="304800" y="1676400"/>
            <a:ext cx="8229600" cy="4525963"/>
          </a:xfrm>
        </p:spPr>
        <p:txBody>
          <a:bodyPr>
            <a:normAutofit fontScale="92500"/>
          </a:bodyPr>
          <a:lstStyle/>
          <a:p>
            <a:pPr marL="0" indent="0">
              <a:buNone/>
            </a:pPr>
            <a:r>
              <a:rPr lang="en-US" dirty="0">
                <a:solidFill>
                  <a:srgbClr val="00B0F0"/>
                </a:solidFill>
              </a:rPr>
              <a:t>Calculate the value of the test statistic and find the p-value. </a:t>
            </a:r>
            <a:r>
              <a:rPr lang="en-US" dirty="0"/>
              <a:t>The test statistic </a:t>
            </a:r>
            <a:r>
              <a:rPr lang="en-US" dirty="0" smtClean="0"/>
              <a:t>for the </a:t>
            </a:r>
            <a:r>
              <a:rPr lang="en-US" dirty="0"/>
              <a:t>t-test is </a:t>
            </a:r>
            <a:endParaRPr lang="en-US" dirty="0" smtClean="0"/>
          </a:p>
          <a:p>
            <a:pPr marL="0" indent="0">
              <a:buNone/>
            </a:pPr>
            <a:endParaRPr lang="en-US" i="1" dirty="0" smtClean="0"/>
          </a:p>
          <a:p>
            <a:pPr marL="0" indent="0">
              <a:buNone/>
            </a:pPr>
            <a:endParaRPr lang="en-US" i="1" dirty="0" smtClean="0"/>
          </a:p>
          <a:p>
            <a:pPr marL="0" indent="0">
              <a:buNone/>
            </a:pPr>
            <a:r>
              <a:rPr lang="en-US" dirty="0" smtClean="0"/>
              <a:t>where      is the sample mean and </a:t>
            </a:r>
            <a:r>
              <a:rPr lang="en-US" i="1" dirty="0" smtClean="0"/>
              <a:t>s </a:t>
            </a:r>
            <a:r>
              <a:rPr lang="en-US" dirty="0" smtClean="0"/>
              <a:t>is the sample standard deviation. The p-value is the probability of obtaining the sample statistic or something more extreme given that the null hypothesis is true. In other words it is a conditional probability.</a:t>
            </a:r>
            <a:endParaRPr lang="en-US" dirty="0"/>
          </a:p>
        </p:txBody>
      </p:sp>
      <p:graphicFrame>
        <p:nvGraphicFramePr>
          <p:cNvPr id="7" name="Object 6"/>
          <p:cNvGraphicFramePr>
            <a:graphicFrameLocks noChangeAspect="1"/>
          </p:cNvGraphicFramePr>
          <p:nvPr/>
        </p:nvGraphicFramePr>
        <p:xfrm>
          <a:off x="1524000" y="3810000"/>
          <a:ext cx="374650" cy="463550"/>
        </p:xfrm>
        <a:graphic>
          <a:graphicData uri="http://schemas.openxmlformats.org/presentationml/2006/ole">
            <mc:AlternateContent xmlns:mc="http://schemas.openxmlformats.org/markup-compatibility/2006">
              <mc:Choice xmlns:v="urn:schemas-microsoft-com:vml" Requires="v">
                <p:oleObj spid="_x0000_s1057" name="Equation" r:id="rId4" imgW="139680" imgH="164880" progId="Equation.3">
                  <p:embed/>
                </p:oleObj>
              </mc:Choice>
              <mc:Fallback>
                <p:oleObj name="Equation" r:id="rId4" imgW="139680" imgH="164880" progId="Equation.3">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3810000"/>
                        <a:ext cx="374650"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742771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a:t>
            </a:r>
            <a:r>
              <a:rPr lang="en-US" dirty="0" smtClean="0"/>
              <a:t> example continued</a:t>
            </a:r>
            <a:endParaRPr lang="en-US" i="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Suppose the mean of 15 randomly chosen “Refresh” cans is 352 ml with a standard deviation of 6 ml. Then the test statistic is</a:t>
            </a:r>
          </a:p>
          <a:p>
            <a:pPr>
              <a:buNone/>
            </a:pPr>
            <a:endParaRPr lang="en-US" dirty="0" smtClean="0"/>
          </a:p>
          <a:p>
            <a:pPr>
              <a:buNone/>
            </a:pPr>
            <a:endParaRPr lang="en-US" dirty="0" smtClean="0"/>
          </a:p>
          <a:p>
            <a:pPr>
              <a:buNone/>
            </a:pPr>
            <a:endParaRPr lang="en-US" dirty="0" smtClean="0"/>
          </a:p>
          <a:p>
            <a:pPr marL="0" indent="0">
              <a:buNone/>
            </a:pPr>
            <a:r>
              <a:rPr lang="en-US" i="1" dirty="0" smtClean="0"/>
              <a:t>The p-value = P(</a:t>
            </a:r>
            <a:r>
              <a:rPr lang="en-US" i="1" dirty="0" err="1" smtClean="0"/>
              <a:t>xbar</a:t>
            </a:r>
            <a:r>
              <a:rPr lang="en-US" i="1" dirty="0" smtClean="0"/>
              <a:t> ≤ 352 | μ = 355) = P(t ≤ −1.94) = 0.0366 . There is a 3.66% chance of obtaining a mean of 352 ml or less if the true mean is 355.</a:t>
            </a:r>
            <a:endParaRPr lang="en-US" dirty="0"/>
          </a:p>
        </p:txBody>
      </p:sp>
      <p:pic>
        <p:nvPicPr>
          <p:cNvPr id="2051" name="Picture 3"/>
          <p:cNvPicPr>
            <a:picLocks noChangeAspect="1" noChangeArrowheads="1"/>
          </p:cNvPicPr>
          <p:nvPr/>
        </p:nvPicPr>
        <p:blipFill>
          <a:blip r:embed="rId3" cstate="print"/>
          <a:srcRect/>
          <a:stretch>
            <a:fillRect/>
          </a:stretch>
        </p:blipFill>
        <p:spPr bwMode="auto">
          <a:xfrm>
            <a:off x="3276600" y="2895600"/>
            <a:ext cx="2762250" cy="1514475"/>
          </a:xfrm>
          <a:prstGeom prst="rect">
            <a:avLst/>
          </a:prstGeom>
          <a:noFill/>
          <a:ln w="9525">
            <a:noFill/>
            <a:miter lim="800000"/>
            <a:headEnd/>
            <a:tailEnd/>
          </a:ln>
        </p:spPr>
      </p:pic>
    </p:spTree>
    <p:extLst>
      <p:ext uri="{BB962C8B-B14F-4D97-AF65-F5344CB8AC3E}">
        <p14:creationId xmlns:p14="http://schemas.microsoft.com/office/powerpoint/2010/main" val="130531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r>
              <a:rPr lang="en-US" dirty="0" smtClean="0">
                <a:solidFill>
                  <a:srgbClr val="FF0000"/>
                </a:solidFill>
              </a:rPr>
              <a:t>(in context!)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solidFill>
                  <a:srgbClr val="00B0F0"/>
                </a:solidFill>
              </a:rPr>
              <a:t>Write a conclusion with two parts. </a:t>
            </a:r>
          </a:p>
          <a:p>
            <a:pPr marL="457200" indent="-457200"/>
            <a:r>
              <a:rPr lang="en-US" dirty="0" smtClean="0"/>
              <a:t>The first part </a:t>
            </a:r>
            <a:r>
              <a:rPr lang="en-US" u="sng" dirty="0" smtClean="0"/>
              <a:t>rejects or fails to reject </a:t>
            </a:r>
            <a:r>
              <a:rPr lang="en-US" dirty="0" smtClean="0"/>
              <a:t>the null hypothesis. The decision is made based on the p-value and the desired significance level (alpha level) of the test. If the p-value is less than the alpha level (α ), the null hypothesis is rejected. If the p-value exceeds α , the null hypothesis is not rejected. If the values are equal, no decision is made. </a:t>
            </a:r>
          </a:p>
          <a:p>
            <a:pPr marL="457200" indent="-457200"/>
            <a:r>
              <a:rPr lang="en-US" dirty="0" smtClean="0"/>
              <a:t>The second conclusion states the results in the </a:t>
            </a:r>
            <a:r>
              <a:rPr lang="en-US" u="sng" dirty="0" smtClean="0"/>
              <a:t>context </a:t>
            </a:r>
            <a:r>
              <a:rPr lang="en-US" dirty="0" smtClean="0"/>
              <a:t>of the question. If the null hypothesis is rejected, there is evidence to support the alternative hypothesis. If the null hypothesis is not being rejected, there is no evidence to support the alternative hypothesis.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 </a:t>
            </a:r>
            <a:r>
              <a:rPr lang="en-US" dirty="0" smtClean="0"/>
              <a:t>Example Continued</a:t>
            </a:r>
            <a:endParaRPr lang="en-US" i="1" dirty="0"/>
          </a:p>
        </p:txBody>
      </p:sp>
      <p:sp>
        <p:nvSpPr>
          <p:cNvPr id="3" name="Content Placeholder 2"/>
          <p:cNvSpPr>
            <a:spLocks noGrp="1"/>
          </p:cNvSpPr>
          <p:nvPr>
            <p:ph idx="1"/>
          </p:nvPr>
        </p:nvSpPr>
        <p:spPr/>
        <p:txBody>
          <a:bodyPr>
            <a:normAutofit/>
          </a:bodyPr>
          <a:lstStyle/>
          <a:p>
            <a:pPr marL="0" indent="0">
              <a:buNone/>
            </a:pPr>
            <a:r>
              <a:rPr lang="en-US" i="1" dirty="0" smtClean="0"/>
              <a:t>If α = 0 .05, then a p-value of 0.0366 is smaller than </a:t>
            </a:r>
            <a:r>
              <a:rPr lang="en-US" dirty="0" smtClean="0"/>
              <a:t>α </a:t>
            </a:r>
            <a:r>
              <a:rPr lang="en-US" i="1" dirty="0" smtClean="0"/>
              <a:t>, so H</a:t>
            </a:r>
            <a:r>
              <a:rPr lang="en-US" i="1" baseline="-25000" dirty="0" smtClean="0"/>
              <a:t>O</a:t>
            </a:r>
            <a:r>
              <a:rPr lang="en-US" i="1" dirty="0" smtClean="0"/>
              <a:t> will be rejected. There is evidence that the mean amount of “Refresh” in the cans is less than the advertised 355 ml. If α = 0.01, then</a:t>
            </a:r>
          </a:p>
          <a:p>
            <a:pPr marL="0" indent="0">
              <a:buNone/>
            </a:pPr>
            <a:r>
              <a:rPr lang="en-US" i="1" dirty="0" smtClean="0"/>
              <a:t>we fail to reject H</a:t>
            </a:r>
            <a:r>
              <a:rPr lang="en-US" i="1" baseline="-25000" dirty="0" smtClean="0"/>
              <a:t>O</a:t>
            </a:r>
            <a:r>
              <a:rPr lang="en-US" i="1" dirty="0" smtClean="0"/>
              <a:t>. There is no evidence that the mean amount of “Refresh” in the cans is less than 355 ml.</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Errors in Hypothesis Testing</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Type I error – incorrectly rejecting a true null hypothesis. Making this type of error is similar to finding an innocent person guilty in a jury trial.</a:t>
            </a:r>
          </a:p>
          <a:p>
            <a:pPr marL="0" indent="0">
              <a:buNone/>
            </a:pPr>
            <a:r>
              <a:rPr lang="en-US" i="1" dirty="0" smtClean="0"/>
              <a:t>P(Type I error) = α , the significance level of the test.</a:t>
            </a:r>
          </a:p>
          <a:p>
            <a:pPr marL="0" indent="0">
              <a:buNone/>
            </a:pPr>
            <a:endParaRPr lang="en-US" dirty="0" smtClean="0"/>
          </a:p>
          <a:p>
            <a:pPr marL="0" indent="0">
              <a:buNone/>
            </a:pPr>
            <a:r>
              <a:rPr lang="en-US" dirty="0" smtClean="0"/>
              <a:t>Type II error – failing to reject a false null hypothesis (incorrectly rejecting a true alternative hypothesis). Making this error is similar to finding a guilty person innocent in a jury trial.</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Power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Power – the probability of correctly rejecting a false null hypothesis in favor of a particular true alternative.</a:t>
            </a:r>
          </a:p>
          <a:p>
            <a:pPr marL="0" indent="0">
              <a:buNone/>
            </a:pPr>
            <a:r>
              <a:rPr lang="en-US" dirty="0" smtClean="0"/>
              <a:t>P(Type II error) = </a:t>
            </a:r>
            <a:r>
              <a:rPr lang="el-GR" dirty="0" smtClean="0"/>
              <a:t>β</a:t>
            </a:r>
          </a:p>
          <a:p>
            <a:pPr marL="0" indent="0">
              <a:buNone/>
            </a:pPr>
            <a:r>
              <a:rPr lang="en-US" dirty="0" smtClean="0"/>
              <a:t>Power = 1- </a:t>
            </a:r>
            <a:r>
              <a:rPr lang="el-GR" dirty="0" smtClean="0"/>
              <a:t>β</a:t>
            </a:r>
          </a:p>
          <a:p>
            <a:pPr marL="0" indent="0">
              <a:buNone/>
            </a:pPr>
            <a:r>
              <a:rPr lang="en-US" dirty="0" smtClean="0"/>
              <a:t>The calculation of β and the power depend on the value of the true alternative.</a:t>
            </a:r>
          </a:p>
          <a:p>
            <a:pPr marL="0" indent="0">
              <a:buNone/>
            </a:pPr>
            <a:r>
              <a:rPr lang="en-US" dirty="0" smtClean="0"/>
              <a:t>The course description does not include these calculations but an investigative task question might incorporate this concept.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Stoney</a:t>
            </a:r>
            <a:r>
              <a:rPr lang="en-US" dirty="0" smtClean="0"/>
              <a:t> Pryor</a:t>
            </a:r>
            <a:endParaRPr lang="en-US" dirty="0"/>
          </a:p>
        </p:txBody>
      </p:sp>
      <p:sp>
        <p:nvSpPr>
          <p:cNvPr id="3" name="Content Placeholder 2"/>
          <p:cNvSpPr>
            <a:spLocks noGrp="1"/>
          </p:cNvSpPr>
          <p:nvPr>
            <p:ph idx="1"/>
          </p:nvPr>
        </p:nvSpPr>
        <p:spPr/>
        <p:txBody>
          <a:bodyPr/>
          <a:lstStyle/>
          <a:p>
            <a:r>
              <a:rPr lang="en-US" dirty="0" smtClean="0"/>
              <a:t>Husband for 17 years, father of 3</a:t>
            </a:r>
          </a:p>
          <a:p>
            <a:r>
              <a:rPr lang="en-US" dirty="0" smtClean="0"/>
              <a:t>Teacher in CSISD for 18 years</a:t>
            </a:r>
          </a:p>
          <a:p>
            <a:r>
              <a:rPr lang="en-US" dirty="0" smtClean="0"/>
              <a:t>Taught AP Statistics since 1998</a:t>
            </a:r>
          </a:p>
          <a:p>
            <a:r>
              <a:rPr lang="en-US" dirty="0" smtClean="0"/>
              <a:t>About 110 in 4 sections last year, only 6 sophomores this year.</a:t>
            </a:r>
          </a:p>
          <a:p>
            <a:r>
              <a:rPr lang="en-US" dirty="0" smtClean="0"/>
              <a:t>Varsity football coach for 15 years, including 6 years as offensive coordinator</a:t>
            </a:r>
          </a:p>
          <a:p>
            <a:r>
              <a:rPr lang="en-US" dirty="0" smtClean="0"/>
              <a:t>Head girls soccer coach since 1999.</a:t>
            </a:r>
            <a:endParaRPr lang="en-US" dirty="0"/>
          </a:p>
        </p:txBody>
      </p:sp>
    </p:spTree>
    <p:extLst>
      <p:ext uri="{BB962C8B-B14F-4D97-AF65-F5344CB8AC3E}">
        <p14:creationId xmlns:p14="http://schemas.microsoft.com/office/powerpoint/2010/main" val="3531127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 </a:t>
            </a:r>
            <a:r>
              <a:rPr lang="en-US" dirty="0" smtClean="0"/>
              <a:t>Example Continued</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i="1" dirty="0" smtClean="0"/>
              <a:t>A Type I error occurs if the results of the hypothesis test suggest that the “Refresh” cans are being under filled, but they really aren’t. </a:t>
            </a:r>
          </a:p>
          <a:p>
            <a:pPr marL="0" indent="0">
              <a:buNone/>
            </a:pPr>
            <a:r>
              <a:rPr lang="en-US" i="1" dirty="0" smtClean="0"/>
              <a:t>A possible consequence is that the company can be incorrectly accused of false advertising.</a:t>
            </a:r>
          </a:p>
          <a:p>
            <a:pPr marL="0" indent="0">
              <a:buNone/>
            </a:pPr>
            <a:endParaRPr lang="en-US" i="1" dirty="0" smtClean="0"/>
          </a:p>
          <a:p>
            <a:pPr marL="0" indent="0">
              <a:buNone/>
            </a:pPr>
            <a:r>
              <a:rPr lang="en-US" i="1" dirty="0" smtClean="0"/>
              <a:t> A Type II error occurs if the results of the test suggest that the “Refresh” cans are not being under filled but they really are. </a:t>
            </a:r>
          </a:p>
          <a:p>
            <a:pPr marL="0" indent="0">
              <a:buNone/>
            </a:pPr>
            <a:r>
              <a:rPr lang="en-US" i="1" dirty="0" smtClean="0"/>
              <a:t>A possible consequence is that the company continues to sell a product that is falsely advertised. Consumers get less than they are paying for. The power is the probability that the results of the test show that the true mean content of the cans is not 355 ml but is some smaller value.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Increasing the Power of a Test</a:t>
            </a:r>
            <a:endParaRPr lang="en-US" dirty="0"/>
          </a:p>
        </p:txBody>
      </p:sp>
      <p:sp>
        <p:nvSpPr>
          <p:cNvPr id="3" name="Content Placeholder 2"/>
          <p:cNvSpPr>
            <a:spLocks noGrp="1"/>
          </p:cNvSpPr>
          <p:nvPr>
            <p:ph idx="1"/>
          </p:nvPr>
        </p:nvSpPr>
        <p:spPr/>
        <p:txBody>
          <a:bodyPr/>
          <a:lstStyle/>
          <a:p>
            <a:pPr>
              <a:buNone/>
            </a:pPr>
            <a:r>
              <a:rPr lang="en-US" dirty="0" smtClean="0"/>
              <a:t>• Increase the sample size </a:t>
            </a:r>
            <a:r>
              <a:rPr lang="en-US" i="1" dirty="0" smtClean="0"/>
              <a:t>n</a:t>
            </a:r>
          </a:p>
          <a:p>
            <a:pPr>
              <a:buNone/>
            </a:pPr>
            <a:r>
              <a:rPr lang="en-US" dirty="0" smtClean="0"/>
              <a:t>• Increase the probability of making a Type I error α</a:t>
            </a:r>
          </a:p>
          <a:p>
            <a:pPr>
              <a:buNone/>
            </a:pPr>
            <a:r>
              <a:rPr lang="en-US" dirty="0" smtClean="0"/>
              <a:t>• Increase the distance between the hypothesized parameter and the true alternative value.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 </a:t>
            </a:r>
            <a:r>
              <a:rPr lang="en-US" dirty="0" smtClean="0"/>
              <a:t>Example Continued</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i="1" dirty="0" smtClean="0"/>
              <a:t>The diagram below illustrates the relationship</a:t>
            </a:r>
          </a:p>
          <a:p>
            <a:pPr marL="0" indent="0">
              <a:buNone/>
            </a:pPr>
            <a:r>
              <a:rPr lang="en-US" i="1" dirty="0" smtClean="0"/>
              <a:t>between the chances of making a Type I error, making a Type II error, and the power of the “Refresh” hypothesis test. </a:t>
            </a:r>
          </a:p>
          <a:p>
            <a:pPr>
              <a:buFontTx/>
              <a:buChar char="-"/>
            </a:pPr>
            <a:r>
              <a:rPr lang="en-US" i="1" dirty="0" smtClean="0"/>
              <a:t>If the sample size is increased the two curves will overlap less because the standard error will be smaller, thus increasing the power. </a:t>
            </a:r>
          </a:p>
          <a:p>
            <a:pPr>
              <a:buFontTx/>
              <a:buChar char="-"/>
            </a:pPr>
            <a:r>
              <a:rPr lang="en-US" i="1" dirty="0" smtClean="0"/>
              <a:t>If α is increased, then the decision line for the test will move right in this case and increase the power.</a:t>
            </a:r>
          </a:p>
          <a:p>
            <a:pPr>
              <a:buFontTx/>
              <a:buChar char="-"/>
            </a:pPr>
            <a:r>
              <a:rPr lang="en-US" i="1" dirty="0" smtClean="0"/>
              <a:t>Increasing the distance between 355 and the true alternative mean moves the left curve farther left, increasing the power.</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6" name="Text Placeholder 5"/>
          <p:cNvSpPr>
            <a:spLocks noGrp="1"/>
          </p:cNvSpPr>
          <p:nvPr>
            <p:ph type="body" sz="half" idx="2"/>
          </p:nvPr>
        </p:nvSpPr>
        <p:spPr/>
        <p:txBody>
          <a:bodyPr/>
          <a:lstStyle/>
          <a:p>
            <a:endParaRPr lang="en-US" dirty="0"/>
          </a:p>
        </p:txBody>
      </p:sp>
      <p:pic>
        <p:nvPicPr>
          <p:cNvPr id="22530" name="Picture 2"/>
          <p:cNvPicPr>
            <a:picLocks noGrp="1" noChangeAspect="1" noChangeArrowheads="1"/>
          </p:cNvPicPr>
          <p:nvPr>
            <p:ph type="pic" idx="1"/>
          </p:nvPr>
        </p:nvPicPr>
        <p:blipFill>
          <a:blip r:embed="rId2" cstate="print"/>
          <a:srcRect l="13542" r="13542"/>
          <a:stretch>
            <a:fillRect/>
          </a:stretch>
        </p:blipFill>
        <p:spPr bwMode="auto">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applet</a:t>
            </a:r>
            <a:endParaRPr lang="en-US" dirty="0"/>
          </a:p>
        </p:txBody>
      </p:sp>
      <p:sp>
        <p:nvSpPr>
          <p:cNvPr id="3" name="Content Placeholder 2"/>
          <p:cNvSpPr>
            <a:spLocks noGrp="1"/>
          </p:cNvSpPr>
          <p:nvPr>
            <p:ph idx="1"/>
          </p:nvPr>
        </p:nvSpPr>
        <p:spPr/>
        <p:txBody>
          <a:bodyPr/>
          <a:lstStyle/>
          <a:p>
            <a:r>
              <a:rPr lang="en-US" dirty="0" smtClean="0">
                <a:hlinkClick r:id="rId2"/>
              </a:rPr>
              <a:t>http://wise.cgu.edu/power_applet/power.asp</a:t>
            </a:r>
            <a:endParaRPr lang="en-US" dirty="0" smtClean="0"/>
          </a:p>
          <a:p>
            <a:endParaRPr lang="en-US" dirty="0" smtClean="0"/>
          </a:p>
          <a:p>
            <a:endParaRPr lang="en-US" dirty="0" smtClean="0"/>
          </a:p>
          <a:p>
            <a:pPr algn="ctr">
              <a:spcBef>
                <a:spcPct val="0"/>
              </a:spcBef>
              <a:buNone/>
            </a:pPr>
            <a:r>
              <a:rPr lang="en-US" sz="4400" dirty="0" smtClean="0">
                <a:latin typeface="+mj-lt"/>
                <a:ea typeface="+mj-ea"/>
                <a:cs typeface="+mj-cs"/>
              </a:rPr>
              <a:t>Power video</a:t>
            </a:r>
          </a:p>
          <a:p>
            <a:endParaRPr lang="en-US" dirty="0" smtClean="0"/>
          </a:p>
          <a:p>
            <a:r>
              <a:rPr lang="en-US" dirty="0" smtClean="0">
                <a:hlinkClick r:id="rId3"/>
              </a:rPr>
              <a:t>http://www.youtube.com/watch?v=9lyCnLznAfs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the following to answer questions 1 and 2.</a:t>
            </a:r>
            <a:br>
              <a:rPr lang="en-US" dirty="0" smtClean="0"/>
            </a:b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 </a:t>
            </a:r>
            <a:r>
              <a:rPr lang="en-US" dirty="0"/>
              <a:t>city representative claims that the policemen in the city earn an average of $52,000 </a:t>
            </a:r>
            <a:r>
              <a:rPr lang="en-US" dirty="0" smtClean="0"/>
              <a:t>per year</a:t>
            </a:r>
            <a:r>
              <a:rPr lang="en-US" dirty="0"/>
              <a:t>. The local paper believes that the mean salary is less for the beat cops. A </a:t>
            </a:r>
            <a:r>
              <a:rPr lang="en-US" dirty="0" smtClean="0"/>
              <a:t>survey conducted </a:t>
            </a:r>
            <a:r>
              <a:rPr lang="en-US" dirty="0"/>
              <a:t>by the paper selected a random sample of 20 beat cops and found a </a:t>
            </a:r>
            <a:r>
              <a:rPr lang="en-US" dirty="0" smtClean="0"/>
              <a:t>mean salary </a:t>
            </a:r>
            <a:r>
              <a:rPr lang="en-US" dirty="0"/>
              <a:t>of $51,300 with a standard deviation of $1900. Assume the normality for the</a:t>
            </a:r>
          </a:p>
          <a:p>
            <a:pPr marL="0" indent="0">
              <a:buNone/>
            </a:pPr>
            <a:r>
              <a:rPr lang="en-US" dirty="0"/>
              <a:t>population of the salaries of beat cops is reasonable so a t-test can be conducted using </a:t>
            </a:r>
            <a:r>
              <a:rPr lang="en-US" dirty="0" smtClean="0"/>
              <a:t>the data</a:t>
            </a:r>
            <a:r>
              <a:rPr lang="en-US" dirty="0"/>
              <a:t>.</a:t>
            </a:r>
          </a:p>
        </p:txBody>
      </p:sp>
    </p:spTree>
    <p:extLst>
      <p:ext uri="{BB962C8B-B14F-4D97-AF65-F5344CB8AC3E}">
        <p14:creationId xmlns:p14="http://schemas.microsoft.com/office/powerpoint/2010/main" val="40461941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219200"/>
            <a:ext cx="8383186"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88908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 </a:t>
            </a:r>
            <a:r>
              <a:rPr lang="en-US" dirty="0" smtClean="0">
                <a:solidFill>
                  <a:srgbClr val="FF0000"/>
                </a:solidFill>
              </a:rPr>
              <a:t>- Answer</a:t>
            </a:r>
            <a:endParaRPr lang="en-US" dirty="0">
              <a:solidFill>
                <a:srgbClr val="FF0000"/>
              </a:solidFill>
            </a:endParaRPr>
          </a:p>
        </p:txBody>
      </p:sp>
      <p:sp>
        <p:nvSpPr>
          <p:cNvPr id="4" name="Rectangle 3"/>
          <p:cNvSpPr/>
          <p:nvPr/>
        </p:nvSpPr>
        <p:spPr>
          <a:xfrm>
            <a:off x="685800" y="2967335"/>
            <a:ext cx="7848600" cy="2554545"/>
          </a:xfrm>
          <a:prstGeom prst="rect">
            <a:avLst/>
          </a:prstGeom>
        </p:spPr>
        <p:txBody>
          <a:bodyPr wrap="square">
            <a:spAutoFit/>
          </a:bodyPr>
          <a:lstStyle/>
          <a:p>
            <a:r>
              <a:rPr lang="en-US" sz="3200" dirty="0" smtClean="0"/>
              <a:t>D. Ho: µ = $52,000 and Ha: µ &lt; $52,000</a:t>
            </a:r>
          </a:p>
          <a:p>
            <a:endParaRPr lang="en-US" sz="3200" dirty="0" smtClean="0"/>
          </a:p>
          <a:p>
            <a:r>
              <a:rPr lang="en-US" sz="3200" dirty="0" smtClean="0"/>
              <a:t>$52,000 is the hypothesized mean. The alternative hypothesis asserts this value</a:t>
            </a:r>
          </a:p>
          <a:p>
            <a:r>
              <a:rPr lang="en-US" sz="3200" dirty="0" smtClean="0"/>
              <a:t>should be smaller.</a:t>
            </a:r>
            <a:endParaRPr lang="en-US" sz="3200" dirty="0"/>
          </a:p>
        </p:txBody>
      </p:sp>
    </p:spTree>
    <p:extLst>
      <p:ext uri="{BB962C8B-B14F-4D97-AF65-F5344CB8AC3E}">
        <p14:creationId xmlns:p14="http://schemas.microsoft.com/office/powerpoint/2010/main" val="1278890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2362200"/>
            <a:ext cx="8690415"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04653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2 </a:t>
            </a:r>
            <a:r>
              <a:rPr lang="en-US" dirty="0">
                <a:solidFill>
                  <a:srgbClr val="FF0000"/>
                </a:solidFill>
              </a:rPr>
              <a:t>- Answer</a:t>
            </a: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2362200"/>
            <a:ext cx="8690415"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381000" y="3902868"/>
            <a:ext cx="5486400" cy="516732"/>
          </a:xfrm>
          <a:prstGeom prst="ellipse">
            <a:avLst/>
          </a:prstGeom>
          <a:gradFill>
            <a:gsLst>
              <a:gs pos="0">
                <a:schemeClr val="accent1">
                  <a:tint val="66000"/>
                  <a:satMod val="160000"/>
                  <a:alpha val="0"/>
                </a:schemeClr>
              </a:gs>
              <a:gs pos="98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0465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descr="C:\Users\spryor\Downloads\photo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15164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811" y="1533524"/>
            <a:ext cx="8422589"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11400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3 </a:t>
            </a:r>
            <a:r>
              <a:rPr lang="en-US" dirty="0">
                <a:solidFill>
                  <a:srgbClr val="FF0000"/>
                </a:solidFill>
              </a:rPr>
              <a:t>- Answer</a:t>
            </a:r>
            <a:endParaRPr lang="en-US" dirty="0"/>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811" y="1533524"/>
            <a:ext cx="8422589"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635726" y="4038600"/>
            <a:ext cx="1878874" cy="457200"/>
          </a:xfrm>
          <a:prstGeom prst="ellipse">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11400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Use the following to answer questions 4 and 5.</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 </a:t>
            </a:r>
            <a:r>
              <a:rPr lang="en-US" dirty="0"/>
              <a:t>particular tire manufacturer recommends 32 pounds per square inch (psi) of </a:t>
            </a:r>
            <a:r>
              <a:rPr lang="en-US" dirty="0" smtClean="0"/>
              <a:t>pressure for </a:t>
            </a:r>
            <a:r>
              <a:rPr lang="en-US" dirty="0"/>
              <a:t>its passenger car tires. Two independent car driving associations A and B wanted </a:t>
            </a:r>
            <a:r>
              <a:rPr lang="en-US" dirty="0" smtClean="0"/>
              <a:t>to conduct </a:t>
            </a:r>
            <a:r>
              <a:rPr lang="en-US" dirty="0"/>
              <a:t>a two-tailed t-test of whether tire owners are really keeping the tires at </a:t>
            </a:r>
            <a:r>
              <a:rPr lang="en-US" dirty="0" smtClean="0"/>
              <a:t>the recommended </a:t>
            </a:r>
            <a:r>
              <a:rPr lang="en-US" dirty="0"/>
              <a:t>pressure. Association A chooses a random sample of 18 </a:t>
            </a:r>
            <a:r>
              <a:rPr lang="en-US" dirty="0" smtClean="0"/>
              <a:t>owners.  Association </a:t>
            </a:r>
            <a:r>
              <a:rPr lang="en-US" dirty="0"/>
              <a:t>B chose a random sample of 30 owners. Plots of both samples showed </a:t>
            </a:r>
            <a:r>
              <a:rPr lang="en-US" dirty="0" smtClean="0"/>
              <a:t>no </a:t>
            </a:r>
            <a:r>
              <a:rPr lang="en-US" dirty="0" err="1" smtClean="0"/>
              <a:t>skewness</a:t>
            </a:r>
            <a:r>
              <a:rPr lang="en-US" dirty="0" smtClean="0"/>
              <a:t> </a:t>
            </a:r>
            <a:r>
              <a:rPr lang="en-US" dirty="0"/>
              <a:t>or outliers. Surprisingly, both sets of data yielded a mean of 33 psi </a:t>
            </a:r>
            <a:r>
              <a:rPr lang="en-US" dirty="0" smtClean="0"/>
              <a:t>and standard </a:t>
            </a:r>
            <a:r>
              <a:rPr lang="en-US" dirty="0"/>
              <a:t>deviation of 3 psi.</a:t>
            </a:r>
          </a:p>
        </p:txBody>
      </p:sp>
    </p:spTree>
    <p:extLst>
      <p:ext uri="{BB962C8B-B14F-4D97-AF65-F5344CB8AC3E}">
        <p14:creationId xmlns:p14="http://schemas.microsoft.com/office/powerpoint/2010/main" val="30998455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Which of the following hypotheses are used in the t-test by each association?</a:t>
            </a:r>
          </a:p>
          <a:p>
            <a:pPr marL="0" indent="0">
              <a:buNone/>
            </a:pPr>
            <a:r>
              <a:rPr lang="en-US" dirty="0"/>
              <a:t>(A) The null hypothesis is that the mean pressure on the tires is less than 32 psi.</a:t>
            </a:r>
          </a:p>
          <a:p>
            <a:pPr marL="0" indent="0">
              <a:buNone/>
            </a:pPr>
            <a:r>
              <a:rPr lang="en-US" dirty="0"/>
              <a:t>(B) The null hypothesis is that the mean pressure on the tires in not 32 psi.</a:t>
            </a:r>
          </a:p>
          <a:p>
            <a:pPr marL="0" indent="0">
              <a:buNone/>
            </a:pPr>
            <a:r>
              <a:rPr lang="en-US" dirty="0"/>
              <a:t>(C) The alternative hypothesis is that the mean tire pressure is greater than 32 psi.</a:t>
            </a:r>
          </a:p>
          <a:p>
            <a:pPr marL="0" indent="0">
              <a:buNone/>
            </a:pPr>
            <a:r>
              <a:rPr lang="en-US" dirty="0"/>
              <a:t>(D) The alternative hypothesis is that the mean tire pressure is less than 32 psi.</a:t>
            </a:r>
          </a:p>
          <a:p>
            <a:pPr marL="0" indent="0">
              <a:buNone/>
            </a:pPr>
            <a:r>
              <a:rPr lang="en-US" dirty="0"/>
              <a:t>(E) The alternative hypothesis is that the mean tire pressure is not 32 psi.</a:t>
            </a:r>
          </a:p>
        </p:txBody>
      </p:sp>
    </p:spTree>
    <p:extLst>
      <p:ext uri="{BB962C8B-B14F-4D97-AF65-F5344CB8AC3E}">
        <p14:creationId xmlns:p14="http://schemas.microsoft.com/office/powerpoint/2010/main" val="9863774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dirty="0"/>
              <a:t>Which of the following hypotheses are used in the t-test by each association?</a:t>
            </a:r>
          </a:p>
          <a:p>
            <a:pPr marL="0" indent="0">
              <a:buNone/>
            </a:pPr>
            <a:r>
              <a:rPr lang="en-US" dirty="0" smtClean="0"/>
              <a:t>(</a:t>
            </a:r>
            <a:r>
              <a:rPr lang="en-US" dirty="0"/>
              <a:t>E) The alternative hypothesis is that the mean tire pressure is not 32 psi</a:t>
            </a:r>
            <a:r>
              <a:rPr lang="en-US" dirty="0" smtClean="0"/>
              <a:t>.</a:t>
            </a:r>
          </a:p>
          <a:p>
            <a:pPr marL="0" indent="0">
              <a:buNone/>
            </a:pPr>
            <a:endParaRPr lang="en-US" dirty="0"/>
          </a:p>
          <a:p>
            <a:pPr marL="0" indent="0">
              <a:buNone/>
            </a:pPr>
            <a:r>
              <a:rPr lang="en-US" dirty="0"/>
              <a:t>These are two-tailed tests so the alternative hypothesis must state not equals.</a:t>
            </a:r>
          </a:p>
        </p:txBody>
      </p:sp>
    </p:spTree>
    <p:extLst>
      <p:ext uri="{BB962C8B-B14F-4D97-AF65-F5344CB8AC3E}">
        <p14:creationId xmlns:p14="http://schemas.microsoft.com/office/powerpoint/2010/main" val="9863774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Which of the following is a true statement about the results of the tests at the </a:t>
            </a:r>
            <a:r>
              <a:rPr lang="en-US" dirty="0" smtClean="0"/>
              <a:t>5% level </a:t>
            </a:r>
            <a:r>
              <a:rPr lang="en-US" dirty="0"/>
              <a:t>of significance?</a:t>
            </a:r>
          </a:p>
          <a:p>
            <a:pPr marL="0" indent="0">
              <a:buNone/>
            </a:pPr>
            <a:r>
              <a:rPr lang="en-US" dirty="0"/>
              <a:t>(A) Neither test led to a rejection of the null hypothesis.</a:t>
            </a:r>
          </a:p>
          <a:p>
            <a:pPr marL="0" indent="0">
              <a:buNone/>
            </a:pPr>
            <a:r>
              <a:rPr lang="en-US" dirty="0"/>
              <a:t>(B) Both tests led to a rejection of the null hypothesis.</a:t>
            </a:r>
          </a:p>
          <a:p>
            <a:pPr marL="0" indent="0">
              <a:buNone/>
            </a:pPr>
            <a:r>
              <a:rPr lang="en-US" dirty="0"/>
              <a:t>(C) Only Association B’s test led to a rejection of the null hypothesis.</a:t>
            </a:r>
          </a:p>
          <a:p>
            <a:pPr marL="0" indent="0">
              <a:buNone/>
            </a:pPr>
            <a:r>
              <a:rPr lang="en-US" dirty="0"/>
              <a:t>(D) Only Association A’s test led to rejection of the null hypothesis.</a:t>
            </a:r>
          </a:p>
          <a:p>
            <a:pPr marL="0" indent="0">
              <a:buNone/>
            </a:pPr>
            <a:r>
              <a:rPr lang="en-US" dirty="0"/>
              <a:t>(E) Both tests had the same </a:t>
            </a:r>
            <a:r>
              <a:rPr lang="en-US" dirty="0" smtClean="0"/>
              <a:t>p-value.</a:t>
            </a:r>
            <a:endParaRPr lang="en-US" dirty="0"/>
          </a:p>
        </p:txBody>
      </p:sp>
    </p:spTree>
    <p:extLst>
      <p:ext uri="{BB962C8B-B14F-4D97-AF65-F5344CB8AC3E}">
        <p14:creationId xmlns:p14="http://schemas.microsoft.com/office/powerpoint/2010/main" val="21402076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5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dirty="0"/>
              <a:t>Which of the following is a true statement about the results of the tests at the </a:t>
            </a:r>
            <a:r>
              <a:rPr lang="en-US" dirty="0" smtClean="0"/>
              <a:t>5% level </a:t>
            </a:r>
            <a:r>
              <a:rPr lang="en-US" dirty="0"/>
              <a:t>of significance?</a:t>
            </a:r>
          </a:p>
          <a:p>
            <a:pPr marL="514350" indent="-514350">
              <a:buAutoNum type="alphaUcParenBoth"/>
            </a:pPr>
            <a:r>
              <a:rPr lang="en-US" dirty="0" smtClean="0"/>
              <a:t>Neither </a:t>
            </a:r>
            <a:r>
              <a:rPr lang="en-US" dirty="0"/>
              <a:t>test led to a rejection of the null hypothesis</a:t>
            </a:r>
            <a:r>
              <a:rPr lang="en-US" dirty="0" smtClean="0"/>
              <a:t>.</a:t>
            </a:r>
          </a:p>
          <a:p>
            <a:pPr marL="0" indent="0">
              <a:buNone/>
            </a:pPr>
            <a:r>
              <a:rPr lang="en-US" dirty="0"/>
              <a:t>The p-value for Association A’s test is 0.17. The p-value for Association </a:t>
            </a:r>
            <a:r>
              <a:rPr lang="en-US" dirty="0" smtClean="0"/>
              <a:t>B’s test </a:t>
            </a:r>
            <a:r>
              <a:rPr lang="en-US" dirty="0"/>
              <a:t>is 0.078. Both are greater than the given alpha.</a:t>
            </a:r>
          </a:p>
        </p:txBody>
      </p:sp>
    </p:spTree>
    <p:extLst>
      <p:ext uri="{BB962C8B-B14F-4D97-AF65-F5344CB8AC3E}">
        <p14:creationId xmlns:p14="http://schemas.microsoft.com/office/powerpoint/2010/main" val="21402076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Suppose a machine, that makes pegs to be used in holes to hold furniture </a:t>
            </a:r>
            <a:r>
              <a:rPr lang="en-US" sz="2400" dirty="0" smtClean="0"/>
              <a:t>parts together</a:t>
            </a:r>
            <a:r>
              <a:rPr lang="en-US" sz="2400" dirty="0"/>
              <a:t>, is malfunctioning, but the manufacturer doesn’t know it. A quality control </a:t>
            </a:r>
            <a:r>
              <a:rPr lang="en-US" sz="2400" dirty="0" smtClean="0"/>
              <a:t>test is </a:t>
            </a:r>
            <a:r>
              <a:rPr lang="en-US" sz="2400" dirty="0"/>
              <a:t>conducted bimonthly with the null hypothesis stating that the machine works </a:t>
            </a:r>
            <a:r>
              <a:rPr lang="en-US" sz="2400" dirty="0" smtClean="0"/>
              <a:t>properly. The </a:t>
            </a:r>
            <a:r>
              <a:rPr lang="en-US" sz="2400" dirty="0"/>
              <a:t>p-value of the most recent test was 0.185. What probably happens as a result of </a:t>
            </a:r>
            <a:r>
              <a:rPr lang="en-US" sz="2400" dirty="0" smtClean="0"/>
              <a:t>this test</a:t>
            </a:r>
            <a:r>
              <a:rPr lang="en-US" sz="2400" dirty="0"/>
              <a: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669" y="3886200"/>
            <a:ext cx="64674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8269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Suppose a machine, that makes pegs to be used in holes to hold furniture </a:t>
            </a:r>
            <a:r>
              <a:rPr lang="en-US" sz="2400" dirty="0" smtClean="0"/>
              <a:t>parts together</a:t>
            </a:r>
            <a:r>
              <a:rPr lang="en-US" sz="2400" dirty="0"/>
              <a:t>, is malfunctioning, but the manufacturer doesn’t know it. A quality control </a:t>
            </a:r>
            <a:r>
              <a:rPr lang="en-US" sz="2400" dirty="0" smtClean="0"/>
              <a:t>test is </a:t>
            </a:r>
            <a:r>
              <a:rPr lang="en-US" sz="2400" dirty="0"/>
              <a:t>conducted bimonthly with the null hypothesis stating that the machine works </a:t>
            </a:r>
            <a:r>
              <a:rPr lang="en-US" sz="2400" dirty="0" smtClean="0"/>
              <a:t>properly. The </a:t>
            </a:r>
            <a:r>
              <a:rPr lang="en-US" sz="2400" dirty="0"/>
              <a:t>p-value of the most recent test was 0.185. What probably happens as a result of </a:t>
            </a:r>
            <a:r>
              <a:rPr lang="en-US" sz="2400" dirty="0" smtClean="0"/>
              <a:t>this test</a:t>
            </a:r>
            <a:r>
              <a:rPr lang="en-US" sz="2400" dirty="0"/>
              <a: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669" y="3886200"/>
            <a:ext cx="64674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914400" y="5257800"/>
            <a:ext cx="693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90600" y="4800600"/>
            <a:ext cx="69342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8269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Suppose a machine, that makes pegs to be used in holes to hold furniture </a:t>
            </a:r>
            <a:r>
              <a:rPr lang="en-US" sz="2400" dirty="0" smtClean="0"/>
              <a:t>parts together</a:t>
            </a:r>
            <a:r>
              <a:rPr lang="en-US" sz="2400" dirty="0"/>
              <a:t>, is malfunctioning, but the manufacturer doesn’t know it. A quality control </a:t>
            </a:r>
            <a:r>
              <a:rPr lang="en-US" sz="2400" dirty="0" smtClean="0"/>
              <a:t>test is </a:t>
            </a:r>
            <a:r>
              <a:rPr lang="en-US" sz="2400" dirty="0"/>
              <a:t>conducted bimonthly with the null hypothesis stating that the machine works </a:t>
            </a:r>
            <a:r>
              <a:rPr lang="en-US" sz="2400" dirty="0" smtClean="0"/>
              <a:t>properly. The </a:t>
            </a:r>
            <a:r>
              <a:rPr lang="en-US" sz="2400" dirty="0"/>
              <a:t>p-value of the most recent test was 0.185. What probably happens as a result of </a:t>
            </a:r>
            <a:r>
              <a:rPr lang="en-US" sz="2400" dirty="0" smtClean="0"/>
              <a:t>this test</a:t>
            </a:r>
            <a:r>
              <a:rPr lang="en-US" sz="2400" dirty="0"/>
              <a: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669" y="3886200"/>
            <a:ext cx="64674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914400" y="5257800"/>
            <a:ext cx="693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90600" y="4800600"/>
            <a:ext cx="693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065726" y="4358990"/>
            <a:ext cx="6934200" cy="3049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142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 distribution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In order to conduct a hypothesis test or write a confidence interval for </a:t>
            </a:r>
            <a:r>
              <a:rPr lang="en-US" dirty="0" smtClean="0"/>
              <a:t>a population </a:t>
            </a:r>
            <a:r>
              <a:rPr lang="en-US" dirty="0"/>
              <a:t>mean, a </a:t>
            </a:r>
            <a:r>
              <a:rPr lang="en-US" u="sng" dirty="0"/>
              <a:t>standard deviation </a:t>
            </a:r>
            <a:r>
              <a:rPr lang="en-US" u="sng" dirty="0" smtClean="0"/>
              <a:t>(</a:t>
            </a:r>
            <a:r>
              <a:rPr lang="el-GR" u="sng" dirty="0" smtClean="0"/>
              <a:t>σ</a:t>
            </a:r>
            <a:r>
              <a:rPr lang="en-US" u="sng" dirty="0" smtClean="0"/>
              <a:t>) must </a:t>
            </a:r>
            <a:r>
              <a:rPr lang="en-US" u="sng" dirty="0"/>
              <a:t>be known</a:t>
            </a:r>
            <a:r>
              <a:rPr lang="en-US" dirty="0"/>
              <a:t>. Since it is not </a:t>
            </a:r>
            <a:r>
              <a:rPr lang="en-US" dirty="0" smtClean="0"/>
              <a:t>reasonable to </a:t>
            </a:r>
            <a:r>
              <a:rPr lang="en-US" dirty="0"/>
              <a:t>know the standard deviation of the population, the standard deviation of </a:t>
            </a:r>
            <a:r>
              <a:rPr lang="en-US" dirty="0" smtClean="0"/>
              <a:t>the sample, s,  </a:t>
            </a:r>
            <a:r>
              <a:rPr lang="en-US" dirty="0"/>
              <a:t>is used in its place. When William Gossett investigated the shape of </a:t>
            </a:r>
            <a:r>
              <a:rPr lang="en-US" dirty="0" smtClean="0"/>
              <a:t>the sampling </a:t>
            </a:r>
            <a:r>
              <a:rPr lang="en-US" dirty="0"/>
              <a:t>distribution of the sample means using the sample standard deviation, </a:t>
            </a:r>
            <a:r>
              <a:rPr lang="en-US" dirty="0" smtClean="0"/>
              <a:t>he found </a:t>
            </a:r>
            <a:r>
              <a:rPr lang="en-US" dirty="0"/>
              <a:t>more variability in the tails of the distribution than in a normal model. </a:t>
            </a:r>
            <a:r>
              <a:rPr lang="en-US" dirty="0" smtClean="0"/>
              <a:t>He also found </a:t>
            </a:r>
            <a:r>
              <a:rPr lang="en-US" dirty="0"/>
              <a:t>that increasing the sample size decreased the variability of </a:t>
            </a:r>
            <a:r>
              <a:rPr lang="en-US" dirty="0" smtClean="0"/>
              <a:t>the distribution</a:t>
            </a:r>
            <a:r>
              <a:rPr lang="en-US" dirty="0"/>
              <a:t>. From his work we have the student t-distribution to use as the </a:t>
            </a:r>
            <a:r>
              <a:rPr lang="en-US" dirty="0" smtClean="0"/>
              <a:t>model when </a:t>
            </a:r>
            <a:r>
              <a:rPr lang="en-US" dirty="0"/>
              <a:t>the standard deviation of the population is not known.</a:t>
            </a:r>
          </a:p>
        </p:txBody>
      </p:sp>
    </p:spTree>
    <p:extLst>
      <p:ext uri="{BB962C8B-B14F-4D97-AF65-F5344CB8AC3E}">
        <p14:creationId xmlns:p14="http://schemas.microsoft.com/office/powerpoint/2010/main" val="21994309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Suppose a machine, that makes pegs to be used in holes to hold furniture </a:t>
            </a:r>
            <a:r>
              <a:rPr lang="en-US" sz="2400" dirty="0" smtClean="0"/>
              <a:t>parts together</a:t>
            </a:r>
            <a:r>
              <a:rPr lang="en-US" sz="2400" dirty="0"/>
              <a:t>, is malfunctioning, but the manufacturer doesn’t know it. A quality control </a:t>
            </a:r>
            <a:r>
              <a:rPr lang="en-US" sz="2400" dirty="0" smtClean="0"/>
              <a:t>test is </a:t>
            </a:r>
            <a:r>
              <a:rPr lang="en-US" sz="2400" dirty="0"/>
              <a:t>conducted bimonthly with the null hypothesis stating that the machine works </a:t>
            </a:r>
            <a:r>
              <a:rPr lang="en-US" sz="2400" dirty="0" smtClean="0"/>
              <a:t>properly. The </a:t>
            </a:r>
            <a:r>
              <a:rPr lang="en-US" sz="2400" dirty="0"/>
              <a:t>p-value of the most recent test was 0.185. What probably happens as a result of </a:t>
            </a:r>
            <a:r>
              <a:rPr lang="en-US" sz="2400" dirty="0" smtClean="0"/>
              <a:t>this test</a:t>
            </a:r>
            <a:r>
              <a:rPr lang="en-US" sz="2400" dirty="0"/>
              <a: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669" y="3886200"/>
            <a:ext cx="64674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914400" y="5257800"/>
            <a:ext cx="693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90600" y="4800600"/>
            <a:ext cx="693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065726" y="4358990"/>
            <a:ext cx="6934200" cy="30499"/>
          </a:xfrm>
          <a:prstGeom prst="line">
            <a:avLst/>
          </a:prstGeom>
        </p:spPr>
        <p:style>
          <a:lnRef idx="1">
            <a:schemeClr val="accent1"/>
          </a:lnRef>
          <a:fillRef idx="0">
            <a:schemeClr val="accent1"/>
          </a:fillRef>
          <a:effectRef idx="0">
            <a:schemeClr val="accent1"/>
          </a:effectRef>
          <a:fontRef idx="minor">
            <a:schemeClr val="tx1"/>
          </a:fontRef>
        </p:style>
      </p:cxnSp>
      <p:sp>
        <p:nvSpPr>
          <p:cNvPr id="4" name="Oval 3"/>
          <p:cNvSpPr/>
          <p:nvPr/>
        </p:nvSpPr>
        <p:spPr>
          <a:xfrm>
            <a:off x="5943600" y="5867400"/>
            <a:ext cx="1066800" cy="647700"/>
          </a:xfrm>
          <a:prstGeom prst="ellipse">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1104363" y="5674876"/>
            <a:ext cx="6934200" cy="28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71542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a:t>
            </a:r>
            <a:endParaRPr 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594" y="2185172"/>
            <a:ext cx="9265687" cy="292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73216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7 </a:t>
            </a:r>
            <a:r>
              <a:rPr lang="en-US" dirty="0">
                <a:solidFill>
                  <a:srgbClr val="FF0000"/>
                </a:solidFill>
              </a:rPr>
              <a:t>- Answer</a:t>
            </a:r>
            <a:endParaRPr 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594" y="2185172"/>
            <a:ext cx="9265687" cy="292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flipH="1">
            <a:off x="124476" y="3134931"/>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22328" y="3493395"/>
            <a:ext cx="3276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3216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7 </a:t>
            </a:r>
            <a:r>
              <a:rPr lang="en-US" dirty="0">
                <a:solidFill>
                  <a:srgbClr val="FF0000"/>
                </a:solidFill>
              </a:rPr>
              <a:t>- Answer</a:t>
            </a:r>
            <a:endParaRPr 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594" y="2185172"/>
            <a:ext cx="9265687" cy="292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flipH="1">
            <a:off x="124476" y="3134931"/>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22328" y="3493395"/>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48086" y="4304772"/>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145938" y="4663236"/>
            <a:ext cx="3276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9135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error</a:t>
            </a:r>
          </a:p>
          <a:p>
            <a:pPr marL="0" indent="0">
              <a:buNone/>
            </a:pPr>
            <a:r>
              <a:rPr lang="en-US" dirty="0"/>
              <a:t>II. The higher the probability of a Type I error the lower the probability of a Type </a:t>
            </a:r>
            <a:r>
              <a:rPr lang="en-US" dirty="0" smtClean="0"/>
              <a:t>II error</a:t>
            </a:r>
            <a:r>
              <a:rPr lang="en-US" dirty="0"/>
              <a:t>.</a:t>
            </a:r>
          </a:p>
          <a:p>
            <a:pPr marL="0" indent="0">
              <a:buNone/>
            </a:pPr>
            <a:r>
              <a:rPr lang="en-US" dirty="0"/>
              <a:t>III. A Type I error incorrectly rejects a true alternative hypothesis.</a:t>
            </a:r>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Tree>
    <p:extLst>
      <p:ext uri="{BB962C8B-B14F-4D97-AF65-F5344CB8AC3E}">
        <p14:creationId xmlns:p14="http://schemas.microsoft.com/office/powerpoint/2010/main" val="9952341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8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a:t>
            </a:r>
            <a:r>
              <a:rPr lang="en-US" dirty="0" smtClean="0"/>
              <a:t>error </a:t>
            </a:r>
            <a:r>
              <a:rPr lang="en-US" sz="2600" dirty="0" smtClean="0">
                <a:solidFill>
                  <a:srgbClr val="FF0000"/>
                </a:solidFill>
              </a:rPr>
              <a:t>NOT ALWAYS</a:t>
            </a:r>
            <a:endParaRPr lang="en-US" dirty="0"/>
          </a:p>
          <a:p>
            <a:pPr marL="0" indent="0">
              <a:buNone/>
            </a:pPr>
            <a:r>
              <a:rPr lang="en-US" dirty="0"/>
              <a:t>II. The higher the probability of a Type I error the lower the probability of a Type </a:t>
            </a:r>
            <a:r>
              <a:rPr lang="en-US" dirty="0" smtClean="0"/>
              <a:t>II error</a:t>
            </a:r>
            <a:r>
              <a:rPr lang="en-US" dirty="0"/>
              <a:t>.</a:t>
            </a:r>
          </a:p>
          <a:p>
            <a:pPr marL="0" indent="0">
              <a:buNone/>
            </a:pPr>
            <a:r>
              <a:rPr lang="en-US" dirty="0"/>
              <a:t>III. A Type I error incorrectly rejects a true alternative hypothesis.</a:t>
            </a:r>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Tree>
    <p:extLst>
      <p:ext uri="{BB962C8B-B14F-4D97-AF65-F5344CB8AC3E}">
        <p14:creationId xmlns:p14="http://schemas.microsoft.com/office/powerpoint/2010/main" val="9952341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8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a:t>
            </a:r>
            <a:r>
              <a:rPr lang="en-US" dirty="0" smtClean="0"/>
              <a:t>error </a:t>
            </a:r>
            <a:r>
              <a:rPr lang="en-US" sz="2600" dirty="0" smtClean="0">
                <a:solidFill>
                  <a:srgbClr val="FF0000"/>
                </a:solidFill>
              </a:rPr>
              <a:t>NOT ALWAYS</a:t>
            </a:r>
            <a:endParaRPr lang="en-US" dirty="0"/>
          </a:p>
          <a:p>
            <a:pPr marL="0" indent="0">
              <a:buNone/>
            </a:pPr>
            <a:r>
              <a:rPr lang="en-US" dirty="0"/>
              <a:t>II. The higher the probability of a Type I error the lower the probability of a Type </a:t>
            </a:r>
            <a:r>
              <a:rPr lang="en-US" dirty="0" smtClean="0"/>
              <a:t>II error. </a:t>
            </a:r>
            <a:r>
              <a:rPr lang="en-US" dirty="0" smtClean="0">
                <a:solidFill>
                  <a:srgbClr val="FF0000"/>
                </a:solidFill>
              </a:rPr>
              <a:t>YES! </a:t>
            </a:r>
            <a:r>
              <a:rPr lang="en-US" dirty="0">
                <a:solidFill>
                  <a:srgbClr val="FF0000"/>
                </a:solidFill>
              </a:rPr>
              <a:t>α</a:t>
            </a:r>
            <a:r>
              <a:rPr lang="en-US" dirty="0" smtClean="0">
                <a:solidFill>
                  <a:srgbClr val="FF0000"/>
                </a:solidFill>
              </a:rPr>
              <a:t> goes up as </a:t>
            </a:r>
            <a:r>
              <a:rPr lang="el-GR" dirty="0" smtClean="0">
                <a:solidFill>
                  <a:srgbClr val="FF0000"/>
                </a:solidFill>
              </a:rPr>
              <a:t>β</a:t>
            </a:r>
            <a:r>
              <a:rPr lang="en-US" dirty="0" smtClean="0">
                <a:solidFill>
                  <a:srgbClr val="FF0000"/>
                </a:solidFill>
              </a:rPr>
              <a:t> goes down</a:t>
            </a:r>
            <a:endParaRPr lang="en-US" dirty="0"/>
          </a:p>
          <a:p>
            <a:pPr marL="0" indent="0">
              <a:buNone/>
            </a:pPr>
            <a:r>
              <a:rPr lang="en-US" dirty="0"/>
              <a:t>III. A Type I error incorrectly rejects a true alternative hypothesis.</a:t>
            </a:r>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Tree>
    <p:extLst>
      <p:ext uri="{BB962C8B-B14F-4D97-AF65-F5344CB8AC3E}">
        <p14:creationId xmlns:p14="http://schemas.microsoft.com/office/powerpoint/2010/main" val="42783258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8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a:t>
            </a:r>
            <a:r>
              <a:rPr lang="en-US" dirty="0" smtClean="0"/>
              <a:t>error </a:t>
            </a:r>
            <a:r>
              <a:rPr lang="en-US" sz="2600" dirty="0" smtClean="0">
                <a:solidFill>
                  <a:srgbClr val="FF0000"/>
                </a:solidFill>
              </a:rPr>
              <a:t>NOT ALWAYS</a:t>
            </a:r>
            <a:endParaRPr lang="en-US" dirty="0"/>
          </a:p>
          <a:p>
            <a:pPr marL="0" indent="0">
              <a:buNone/>
            </a:pPr>
            <a:r>
              <a:rPr lang="en-US" dirty="0"/>
              <a:t>II. The higher the probability of a Type I error the lower the probability of a Type </a:t>
            </a:r>
            <a:r>
              <a:rPr lang="en-US" dirty="0" smtClean="0"/>
              <a:t>II error. </a:t>
            </a:r>
            <a:r>
              <a:rPr lang="en-US" dirty="0" smtClean="0">
                <a:solidFill>
                  <a:srgbClr val="FF0000"/>
                </a:solidFill>
              </a:rPr>
              <a:t>YES! </a:t>
            </a:r>
            <a:r>
              <a:rPr lang="en-US" dirty="0">
                <a:solidFill>
                  <a:srgbClr val="FF0000"/>
                </a:solidFill>
              </a:rPr>
              <a:t>α</a:t>
            </a:r>
            <a:r>
              <a:rPr lang="en-US" dirty="0" smtClean="0">
                <a:solidFill>
                  <a:srgbClr val="FF0000"/>
                </a:solidFill>
              </a:rPr>
              <a:t> goes up as </a:t>
            </a:r>
            <a:r>
              <a:rPr lang="el-GR" dirty="0" smtClean="0">
                <a:solidFill>
                  <a:srgbClr val="FF0000"/>
                </a:solidFill>
              </a:rPr>
              <a:t>β</a:t>
            </a:r>
            <a:r>
              <a:rPr lang="en-US" dirty="0" smtClean="0">
                <a:solidFill>
                  <a:srgbClr val="FF0000"/>
                </a:solidFill>
              </a:rPr>
              <a:t> goes down</a:t>
            </a:r>
            <a:endParaRPr lang="en-US" dirty="0"/>
          </a:p>
          <a:p>
            <a:pPr marL="0" indent="0">
              <a:buNone/>
            </a:pPr>
            <a:r>
              <a:rPr lang="en-US" dirty="0"/>
              <a:t>III. A Type I error incorrectly rejects a true alternative hypothesis</a:t>
            </a:r>
            <a:r>
              <a:rPr lang="en-US" dirty="0" smtClean="0"/>
              <a:t>. </a:t>
            </a:r>
            <a:r>
              <a:rPr lang="en-US" dirty="0" smtClean="0">
                <a:solidFill>
                  <a:srgbClr val="FF0000"/>
                </a:solidFill>
              </a:rPr>
              <a:t>NO!  We reject (or fail to reject) H</a:t>
            </a:r>
            <a:r>
              <a:rPr lang="en-US" baseline="-25000" dirty="0" smtClean="0">
                <a:solidFill>
                  <a:srgbClr val="FF0000"/>
                </a:solidFill>
              </a:rPr>
              <a:t>O</a:t>
            </a:r>
            <a:r>
              <a:rPr lang="en-US" dirty="0" smtClean="0">
                <a:solidFill>
                  <a:srgbClr val="FF0000"/>
                </a:solidFill>
              </a:rPr>
              <a:t>, not H</a:t>
            </a:r>
            <a:r>
              <a:rPr lang="en-US" baseline="-25000" dirty="0" smtClean="0">
                <a:solidFill>
                  <a:srgbClr val="FF0000"/>
                </a:solidFill>
              </a:rPr>
              <a:t>A</a:t>
            </a:r>
            <a:r>
              <a:rPr lang="en-US" dirty="0" smtClean="0">
                <a:solidFill>
                  <a:srgbClr val="FF0000"/>
                </a:solidFill>
              </a:rPr>
              <a:t>.</a:t>
            </a:r>
            <a:endParaRPr lang="en-US" dirty="0"/>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Tree>
    <p:extLst>
      <p:ext uri="{BB962C8B-B14F-4D97-AF65-F5344CB8AC3E}">
        <p14:creationId xmlns:p14="http://schemas.microsoft.com/office/powerpoint/2010/main" val="34025119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8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a:t>
            </a:r>
            <a:r>
              <a:rPr lang="en-US" dirty="0" smtClean="0"/>
              <a:t>error </a:t>
            </a:r>
            <a:r>
              <a:rPr lang="en-US" sz="2600" dirty="0" smtClean="0">
                <a:solidFill>
                  <a:srgbClr val="FF0000"/>
                </a:solidFill>
              </a:rPr>
              <a:t>NOT ALWAYS</a:t>
            </a:r>
            <a:endParaRPr lang="en-US" dirty="0"/>
          </a:p>
          <a:p>
            <a:pPr marL="0" indent="0">
              <a:buNone/>
            </a:pPr>
            <a:r>
              <a:rPr lang="en-US" dirty="0"/>
              <a:t>II. The higher the probability of a Type I error the lower the probability of a Type </a:t>
            </a:r>
            <a:r>
              <a:rPr lang="en-US" dirty="0" smtClean="0"/>
              <a:t>II error. </a:t>
            </a:r>
            <a:r>
              <a:rPr lang="en-US" dirty="0" smtClean="0">
                <a:solidFill>
                  <a:srgbClr val="FF0000"/>
                </a:solidFill>
              </a:rPr>
              <a:t>YES! </a:t>
            </a:r>
            <a:r>
              <a:rPr lang="en-US" dirty="0">
                <a:solidFill>
                  <a:srgbClr val="FF0000"/>
                </a:solidFill>
              </a:rPr>
              <a:t>α</a:t>
            </a:r>
            <a:r>
              <a:rPr lang="en-US" dirty="0" smtClean="0">
                <a:solidFill>
                  <a:srgbClr val="FF0000"/>
                </a:solidFill>
              </a:rPr>
              <a:t> goes up as </a:t>
            </a:r>
            <a:r>
              <a:rPr lang="el-GR" dirty="0" smtClean="0">
                <a:solidFill>
                  <a:srgbClr val="FF0000"/>
                </a:solidFill>
              </a:rPr>
              <a:t>β</a:t>
            </a:r>
            <a:r>
              <a:rPr lang="en-US" dirty="0" smtClean="0">
                <a:solidFill>
                  <a:srgbClr val="FF0000"/>
                </a:solidFill>
              </a:rPr>
              <a:t> goes down</a:t>
            </a:r>
            <a:endParaRPr lang="en-US" dirty="0"/>
          </a:p>
          <a:p>
            <a:pPr marL="0" indent="0">
              <a:buNone/>
            </a:pPr>
            <a:r>
              <a:rPr lang="en-US" dirty="0"/>
              <a:t>III. A Type I error incorrectly rejects a true alternative hypothesis</a:t>
            </a:r>
            <a:r>
              <a:rPr lang="en-US" dirty="0" smtClean="0"/>
              <a:t>. </a:t>
            </a:r>
            <a:r>
              <a:rPr lang="en-US" dirty="0" smtClean="0">
                <a:solidFill>
                  <a:srgbClr val="FF0000"/>
                </a:solidFill>
              </a:rPr>
              <a:t>NO!  We reject (or fail to reject) H</a:t>
            </a:r>
            <a:r>
              <a:rPr lang="en-US" baseline="-25000" dirty="0" smtClean="0">
                <a:solidFill>
                  <a:srgbClr val="FF0000"/>
                </a:solidFill>
              </a:rPr>
              <a:t>O</a:t>
            </a:r>
            <a:r>
              <a:rPr lang="en-US" dirty="0" smtClean="0">
                <a:solidFill>
                  <a:srgbClr val="FF0000"/>
                </a:solidFill>
              </a:rPr>
              <a:t>, not H</a:t>
            </a:r>
            <a:r>
              <a:rPr lang="en-US" baseline="-25000" dirty="0" smtClean="0">
                <a:solidFill>
                  <a:srgbClr val="FF0000"/>
                </a:solidFill>
              </a:rPr>
              <a:t>A</a:t>
            </a:r>
            <a:r>
              <a:rPr lang="en-US" dirty="0" smtClean="0">
                <a:solidFill>
                  <a:srgbClr val="FF0000"/>
                </a:solidFill>
              </a:rPr>
              <a:t>.</a:t>
            </a:r>
            <a:endParaRPr lang="en-US" dirty="0"/>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
        <p:nvSpPr>
          <p:cNvPr id="4" name="Oval 3"/>
          <p:cNvSpPr/>
          <p:nvPr/>
        </p:nvSpPr>
        <p:spPr>
          <a:xfrm>
            <a:off x="5486400" y="1524000"/>
            <a:ext cx="762000"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361490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8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a:t>
            </a:r>
            <a:r>
              <a:rPr lang="en-US" dirty="0" smtClean="0"/>
              <a:t>error </a:t>
            </a:r>
            <a:r>
              <a:rPr lang="en-US" sz="2600" dirty="0" smtClean="0">
                <a:solidFill>
                  <a:srgbClr val="FF0000"/>
                </a:solidFill>
              </a:rPr>
              <a:t>NOT ALWAYS</a:t>
            </a:r>
            <a:endParaRPr lang="en-US" dirty="0"/>
          </a:p>
          <a:p>
            <a:pPr marL="0" indent="0">
              <a:buNone/>
            </a:pPr>
            <a:r>
              <a:rPr lang="en-US" dirty="0"/>
              <a:t>II. The higher the probability of a Type I error the lower the probability of a Type </a:t>
            </a:r>
            <a:r>
              <a:rPr lang="en-US" dirty="0" smtClean="0"/>
              <a:t>II error. </a:t>
            </a:r>
            <a:r>
              <a:rPr lang="en-US" dirty="0" smtClean="0">
                <a:solidFill>
                  <a:srgbClr val="FF0000"/>
                </a:solidFill>
              </a:rPr>
              <a:t>YES! </a:t>
            </a:r>
            <a:r>
              <a:rPr lang="en-US" dirty="0">
                <a:solidFill>
                  <a:srgbClr val="FF0000"/>
                </a:solidFill>
              </a:rPr>
              <a:t>α</a:t>
            </a:r>
            <a:r>
              <a:rPr lang="en-US" dirty="0" smtClean="0">
                <a:solidFill>
                  <a:srgbClr val="FF0000"/>
                </a:solidFill>
              </a:rPr>
              <a:t> goes up as </a:t>
            </a:r>
            <a:r>
              <a:rPr lang="el-GR" dirty="0" smtClean="0">
                <a:solidFill>
                  <a:srgbClr val="FF0000"/>
                </a:solidFill>
              </a:rPr>
              <a:t>β</a:t>
            </a:r>
            <a:r>
              <a:rPr lang="en-US" dirty="0" smtClean="0">
                <a:solidFill>
                  <a:srgbClr val="FF0000"/>
                </a:solidFill>
              </a:rPr>
              <a:t> goes down</a:t>
            </a:r>
            <a:endParaRPr lang="en-US" dirty="0"/>
          </a:p>
          <a:p>
            <a:pPr marL="0" indent="0">
              <a:buNone/>
            </a:pPr>
            <a:r>
              <a:rPr lang="en-US" dirty="0"/>
              <a:t>III. A Type I error incorrectly rejects a true alternative hypothesis</a:t>
            </a:r>
            <a:r>
              <a:rPr lang="en-US" dirty="0" smtClean="0"/>
              <a:t>. </a:t>
            </a:r>
            <a:r>
              <a:rPr lang="en-US" dirty="0" smtClean="0">
                <a:solidFill>
                  <a:srgbClr val="FF0000"/>
                </a:solidFill>
              </a:rPr>
              <a:t>NO!  We reject (or fail to reject) H</a:t>
            </a:r>
            <a:r>
              <a:rPr lang="en-US" baseline="-25000" dirty="0" smtClean="0">
                <a:solidFill>
                  <a:srgbClr val="FF0000"/>
                </a:solidFill>
              </a:rPr>
              <a:t>O</a:t>
            </a:r>
            <a:r>
              <a:rPr lang="en-US" dirty="0" smtClean="0">
                <a:solidFill>
                  <a:srgbClr val="FF0000"/>
                </a:solidFill>
              </a:rPr>
              <a:t>, not H</a:t>
            </a:r>
            <a:r>
              <a:rPr lang="en-US" baseline="-25000" dirty="0" smtClean="0">
                <a:solidFill>
                  <a:srgbClr val="FF0000"/>
                </a:solidFill>
              </a:rPr>
              <a:t>A</a:t>
            </a:r>
            <a:r>
              <a:rPr lang="en-US" dirty="0" smtClean="0">
                <a:solidFill>
                  <a:srgbClr val="FF0000"/>
                </a:solidFill>
              </a:rPr>
              <a:t>.</a:t>
            </a:r>
            <a:endParaRPr lang="en-US" dirty="0"/>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
        <p:nvSpPr>
          <p:cNvPr id="4" name="Oval 3"/>
          <p:cNvSpPr/>
          <p:nvPr/>
        </p:nvSpPr>
        <p:spPr>
          <a:xfrm>
            <a:off x="5486400" y="1524000"/>
            <a:ext cx="762000"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rot="16547376">
            <a:off x="416911" y="5052186"/>
            <a:ext cx="616791" cy="598002"/>
          </a:xfrm>
          <a:prstGeom prst="ellipse">
            <a:avLst/>
          </a:prstGeom>
          <a:solidFill>
            <a:schemeClr val="accent1">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9625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 distribution - Simplified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t>
            </a:r>
            <a:r>
              <a:rPr lang="el-GR" dirty="0" smtClean="0"/>
              <a:t>σ</a:t>
            </a:r>
            <a:r>
              <a:rPr lang="en-US" dirty="0" smtClean="0"/>
              <a:t>) replaced with s</a:t>
            </a:r>
          </a:p>
          <a:p>
            <a:pPr marL="0" indent="0">
              <a:buNone/>
            </a:pPr>
            <a:r>
              <a:rPr lang="en-US" dirty="0" smtClean="0"/>
              <a:t>William Gossett</a:t>
            </a:r>
          </a:p>
          <a:p>
            <a:pPr marL="0" indent="0">
              <a:buNone/>
            </a:pPr>
            <a:r>
              <a:rPr lang="en-US" dirty="0" smtClean="0"/>
              <a:t>more </a:t>
            </a:r>
            <a:r>
              <a:rPr lang="en-US" dirty="0"/>
              <a:t>variability in the tails </a:t>
            </a:r>
            <a:endParaRPr lang="en-US" dirty="0" smtClean="0"/>
          </a:p>
          <a:p>
            <a:pPr marL="0" indent="0">
              <a:buNone/>
            </a:pPr>
            <a:r>
              <a:rPr lang="en-US" dirty="0" smtClean="0"/>
              <a:t>increasing n decreases </a:t>
            </a:r>
            <a:r>
              <a:rPr lang="en-US" dirty="0"/>
              <a:t>the </a:t>
            </a:r>
            <a:r>
              <a:rPr lang="en-US" dirty="0" smtClean="0"/>
              <a:t>variability</a:t>
            </a:r>
          </a:p>
          <a:p>
            <a:pPr marL="0" indent="0">
              <a:buNone/>
            </a:pPr>
            <a:r>
              <a:rPr lang="en-US" dirty="0" smtClean="0"/>
              <a:t>the </a:t>
            </a:r>
            <a:r>
              <a:rPr lang="en-US" dirty="0"/>
              <a:t>student </a:t>
            </a:r>
            <a:r>
              <a:rPr lang="en-US" dirty="0" smtClean="0"/>
              <a:t>t-distribution</a:t>
            </a:r>
            <a:endParaRPr lang="en-US" dirty="0"/>
          </a:p>
        </p:txBody>
      </p:sp>
    </p:spTree>
    <p:extLst>
      <p:ext uri="{BB962C8B-B14F-4D97-AF65-F5344CB8AC3E}">
        <p14:creationId xmlns:p14="http://schemas.microsoft.com/office/powerpoint/2010/main" val="34355305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A t-test should not be used to conduct a hypothesis test for a mean if which of </a:t>
            </a:r>
            <a:r>
              <a:rPr lang="en-US" dirty="0" smtClean="0"/>
              <a:t>the following </a:t>
            </a:r>
            <a:r>
              <a:rPr lang="en-US" dirty="0"/>
              <a:t>is true?</a:t>
            </a:r>
          </a:p>
          <a:p>
            <a:pPr marL="0" indent="0">
              <a:buNone/>
            </a:pPr>
            <a:r>
              <a:rPr lang="en-US" dirty="0"/>
              <a:t>(A) The sample size was only 20.</a:t>
            </a:r>
          </a:p>
          <a:p>
            <a:pPr marL="0" indent="0">
              <a:buNone/>
            </a:pPr>
            <a:r>
              <a:rPr lang="en-US" dirty="0"/>
              <a:t>(B) The standard deviation of the population was unknown.</a:t>
            </a:r>
          </a:p>
          <a:p>
            <a:pPr marL="0" indent="0">
              <a:buNone/>
            </a:pPr>
            <a:r>
              <a:rPr lang="en-US" dirty="0"/>
              <a:t>(C) The data was obtained by random sampling.</a:t>
            </a:r>
          </a:p>
          <a:p>
            <a:pPr marL="0" indent="0">
              <a:buNone/>
            </a:pPr>
            <a:r>
              <a:rPr lang="en-US" dirty="0"/>
              <a:t>(D) A histogram of the data was strongly skewed left.</a:t>
            </a:r>
          </a:p>
          <a:p>
            <a:pPr marL="0" indent="0">
              <a:buNone/>
            </a:pPr>
            <a:r>
              <a:rPr lang="en-US" dirty="0"/>
              <a:t>(E) A boxplot of the data showed </a:t>
            </a:r>
            <a:r>
              <a:rPr lang="en-US" dirty="0" smtClean="0"/>
              <a:t>no outliers</a:t>
            </a:r>
            <a:r>
              <a:rPr lang="en-US" dirty="0"/>
              <a:t>.</a:t>
            </a:r>
          </a:p>
        </p:txBody>
      </p:sp>
    </p:spTree>
    <p:extLst>
      <p:ext uri="{BB962C8B-B14F-4D97-AF65-F5344CB8AC3E}">
        <p14:creationId xmlns:p14="http://schemas.microsoft.com/office/powerpoint/2010/main" val="31943594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9 - </a:t>
            </a:r>
            <a:r>
              <a:rPr lang="en-US" dirty="0" smtClean="0">
                <a:solidFill>
                  <a:srgbClr val="FF0000"/>
                </a:solidFill>
              </a:rPr>
              <a:t>Revised</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solidFill>
                  <a:srgbClr val="FF0000"/>
                </a:solidFill>
              </a:rPr>
              <a:t>Assume each of the following statements is true.  Which one makes you think a</a:t>
            </a:r>
            <a:r>
              <a:rPr lang="en-US" dirty="0" smtClean="0"/>
              <a:t> </a:t>
            </a:r>
            <a:r>
              <a:rPr lang="en-US" dirty="0"/>
              <a:t>t-test should not be used to conduct a hypothesis test for a mean </a:t>
            </a:r>
            <a:r>
              <a:rPr lang="en-US" strike="sngStrike" dirty="0"/>
              <a:t>if which of </a:t>
            </a:r>
            <a:r>
              <a:rPr lang="en-US" strike="sngStrike" dirty="0" smtClean="0"/>
              <a:t>the following </a:t>
            </a:r>
            <a:r>
              <a:rPr lang="en-US" strike="sngStrike" dirty="0"/>
              <a:t>is true</a:t>
            </a:r>
            <a:r>
              <a:rPr lang="en-US" dirty="0"/>
              <a:t>?</a:t>
            </a:r>
          </a:p>
          <a:p>
            <a:pPr marL="0" indent="0">
              <a:buNone/>
            </a:pPr>
            <a:r>
              <a:rPr lang="en-US" dirty="0"/>
              <a:t>(A) The sample size was only 20.</a:t>
            </a:r>
          </a:p>
          <a:p>
            <a:pPr marL="0" indent="0">
              <a:buNone/>
            </a:pPr>
            <a:r>
              <a:rPr lang="en-US" dirty="0"/>
              <a:t>(B) The standard deviation of the population was unknown.</a:t>
            </a:r>
          </a:p>
          <a:p>
            <a:pPr marL="0" indent="0">
              <a:buNone/>
            </a:pPr>
            <a:r>
              <a:rPr lang="en-US" dirty="0"/>
              <a:t>(C) The data was obtained by random sampling.</a:t>
            </a:r>
          </a:p>
          <a:p>
            <a:pPr marL="0" indent="0">
              <a:buNone/>
            </a:pPr>
            <a:r>
              <a:rPr lang="en-US" dirty="0"/>
              <a:t>(D) A histogram of the data was strongly skewed left.</a:t>
            </a:r>
          </a:p>
          <a:p>
            <a:pPr marL="0" indent="0">
              <a:buNone/>
            </a:pPr>
            <a:r>
              <a:rPr lang="en-US" dirty="0"/>
              <a:t>(E) A boxplot of the data showed no outliers.</a:t>
            </a:r>
          </a:p>
        </p:txBody>
      </p:sp>
    </p:spTree>
    <p:extLst>
      <p:ext uri="{BB962C8B-B14F-4D97-AF65-F5344CB8AC3E}">
        <p14:creationId xmlns:p14="http://schemas.microsoft.com/office/powerpoint/2010/main" val="31943594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 – </a:t>
            </a:r>
            <a:r>
              <a:rPr lang="en-US" dirty="0" smtClean="0">
                <a:solidFill>
                  <a:srgbClr val="FF0000"/>
                </a:solidFill>
              </a:rPr>
              <a:t>Revised - Answer</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solidFill>
                  <a:srgbClr val="FF0000"/>
                </a:solidFill>
              </a:rPr>
              <a:t>Assume each of the following statements is true.  Which one makes you think a</a:t>
            </a:r>
            <a:r>
              <a:rPr lang="en-US" dirty="0" smtClean="0"/>
              <a:t> </a:t>
            </a:r>
            <a:r>
              <a:rPr lang="en-US" dirty="0"/>
              <a:t>t-test should not be used to conduct a hypothesis test for a mean </a:t>
            </a:r>
            <a:r>
              <a:rPr lang="en-US" strike="sngStrike" dirty="0"/>
              <a:t>if which of </a:t>
            </a:r>
            <a:r>
              <a:rPr lang="en-US" strike="sngStrike" dirty="0" smtClean="0"/>
              <a:t>the following </a:t>
            </a:r>
            <a:r>
              <a:rPr lang="en-US" strike="sngStrike" dirty="0"/>
              <a:t>is true</a:t>
            </a:r>
            <a:r>
              <a:rPr lang="en-US" dirty="0"/>
              <a:t>?</a:t>
            </a:r>
          </a:p>
          <a:p>
            <a:pPr marL="0" indent="0">
              <a:buNone/>
            </a:pPr>
            <a:r>
              <a:rPr lang="en-US" dirty="0"/>
              <a:t>(A) The sample size was only 20.</a:t>
            </a:r>
          </a:p>
          <a:p>
            <a:pPr marL="0" indent="0">
              <a:buNone/>
            </a:pPr>
            <a:r>
              <a:rPr lang="en-US" dirty="0"/>
              <a:t>(B) The standard deviation of the population was unknown.</a:t>
            </a:r>
          </a:p>
          <a:p>
            <a:pPr marL="0" indent="0">
              <a:buNone/>
            </a:pPr>
            <a:r>
              <a:rPr lang="en-US" dirty="0"/>
              <a:t>(C) The data was obtained by random sampling.</a:t>
            </a:r>
          </a:p>
          <a:p>
            <a:pPr marL="0" indent="0">
              <a:buNone/>
            </a:pPr>
            <a:r>
              <a:rPr lang="en-US" dirty="0"/>
              <a:t>(D) A histogram of the data was strongly skewed left.</a:t>
            </a:r>
          </a:p>
          <a:p>
            <a:pPr marL="0" indent="0">
              <a:buNone/>
            </a:pPr>
            <a:r>
              <a:rPr lang="en-US" dirty="0"/>
              <a:t>(E) A boxplot of the data showed no outliers.</a:t>
            </a:r>
          </a:p>
        </p:txBody>
      </p:sp>
      <p:sp>
        <p:nvSpPr>
          <p:cNvPr id="4" name="Oval 3"/>
          <p:cNvSpPr/>
          <p:nvPr/>
        </p:nvSpPr>
        <p:spPr>
          <a:xfrm>
            <a:off x="533400" y="4876800"/>
            <a:ext cx="533400" cy="533400"/>
          </a:xfrm>
          <a:prstGeom prst="ellipse">
            <a:avLst/>
          </a:prstGeom>
          <a:solidFill>
            <a:schemeClr val="accent1">
              <a:alpha val="1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47299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is the correct interpretation of a p-value of 0.003?</a:t>
            </a:r>
          </a:p>
          <a:p>
            <a:pPr marL="0" indent="0">
              <a:buNone/>
            </a:pPr>
            <a:r>
              <a:rPr lang="en-US" dirty="0"/>
              <a:t>(A) The probability of seeing the observed statistic or something more extreme, </a:t>
            </a:r>
            <a:r>
              <a:rPr lang="en-US" dirty="0" smtClean="0"/>
              <a:t>if the </a:t>
            </a:r>
            <a:r>
              <a:rPr lang="en-US" dirty="0"/>
              <a:t>alternative hypothesis is true, is 0.003.</a:t>
            </a:r>
          </a:p>
          <a:p>
            <a:pPr marL="0" indent="0">
              <a:buNone/>
            </a:pPr>
            <a:r>
              <a:rPr lang="en-US" dirty="0"/>
              <a:t>(B) The probability of seeing the observed statistic or something more extreme, </a:t>
            </a:r>
            <a:r>
              <a:rPr lang="en-US" dirty="0" smtClean="0"/>
              <a:t>if the </a:t>
            </a:r>
            <a:r>
              <a:rPr lang="en-US" dirty="0"/>
              <a:t>null hypothesis is true, is 0.003.</a:t>
            </a:r>
          </a:p>
          <a:p>
            <a:pPr marL="0" indent="0">
              <a:buNone/>
            </a:pPr>
            <a:r>
              <a:rPr lang="en-US" dirty="0"/>
              <a:t>(C) The probability of failing to reject the null hypothesis is 0.003.</a:t>
            </a:r>
          </a:p>
          <a:p>
            <a:pPr marL="0" indent="0">
              <a:buNone/>
            </a:pPr>
            <a:r>
              <a:rPr lang="en-US" dirty="0"/>
              <a:t>(D) The probability that the null hypothesis is true is 0.003.</a:t>
            </a:r>
          </a:p>
          <a:p>
            <a:pPr marL="0" indent="0">
              <a:buNone/>
            </a:pPr>
            <a:r>
              <a:rPr lang="en-US" dirty="0"/>
              <a:t>(E) The probability that the alternative hypothesis true is 0.003.</a:t>
            </a:r>
          </a:p>
        </p:txBody>
      </p:sp>
    </p:spTree>
    <p:extLst>
      <p:ext uri="{BB962C8B-B14F-4D97-AF65-F5344CB8AC3E}">
        <p14:creationId xmlns:p14="http://schemas.microsoft.com/office/powerpoint/2010/main" val="166152816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 </a:t>
            </a:r>
            <a:r>
              <a:rPr lang="en-US" dirty="0" smtClean="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dirty="0"/>
              <a:t>Which of the following is the correct interpretation of a p-value of 0.003</a:t>
            </a:r>
            <a:r>
              <a:rPr lang="en-US" dirty="0" smtClean="0"/>
              <a:t>?</a:t>
            </a:r>
          </a:p>
          <a:p>
            <a:pPr marL="0" indent="0">
              <a:buNone/>
            </a:pPr>
            <a:endParaRPr lang="en-US" dirty="0"/>
          </a:p>
          <a:p>
            <a:pPr marL="0" indent="0">
              <a:buNone/>
            </a:pPr>
            <a:r>
              <a:rPr lang="en-US" dirty="0" smtClean="0"/>
              <a:t>(</a:t>
            </a:r>
            <a:r>
              <a:rPr lang="en-US" dirty="0"/>
              <a:t>B) The probability of seeing the observed statistic or something more extreme, </a:t>
            </a:r>
            <a:r>
              <a:rPr lang="en-US" dirty="0" smtClean="0"/>
              <a:t>if the </a:t>
            </a:r>
            <a:r>
              <a:rPr lang="en-US" dirty="0"/>
              <a:t>null hypothesis is true, is 0.003.</a:t>
            </a:r>
          </a:p>
          <a:p>
            <a:pPr marL="0" indent="0">
              <a:buNone/>
            </a:pPr>
            <a:endParaRPr lang="en-US" dirty="0"/>
          </a:p>
        </p:txBody>
      </p:sp>
    </p:spTree>
    <p:extLst>
      <p:ext uri="{BB962C8B-B14F-4D97-AF65-F5344CB8AC3E}">
        <p14:creationId xmlns:p14="http://schemas.microsoft.com/office/powerpoint/2010/main" val="16615281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#1</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An English professor at a local community college is disappointed that the average score on the final exam in her previous Freshman Survey courses has been 78. A friend who is a computer professor suggests that she set up a website containing tutorials created by a local actor and require students to log on for a weekly presentation. There would be no charge for the first semester of the program, but thereafter students would have to pay an extra $50 to enroll in the course. The English professor decides to give the tutorials a try for one semester for a random sample of her students.  </a:t>
            </a:r>
          </a:p>
          <a:p>
            <a:pPr marL="0" indent="0">
              <a:buAutoNum type="alphaLcParenBoth"/>
            </a:pPr>
            <a:r>
              <a:rPr lang="en-US" dirty="0" smtClean="0"/>
              <a:t> Define the parameter of interest and state the null and alternative hypothesis that the English professor is testing.</a:t>
            </a:r>
          </a:p>
          <a:p>
            <a:pPr marL="0" indent="0">
              <a:buNone/>
            </a:pPr>
            <a:r>
              <a:rPr lang="en-US" dirty="0" smtClean="0"/>
              <a:t>(b) In the context of the problem, describe a Type I error and the possible consequences to the students.</a:t>
            </a:r>
          </a:p>
          <a:p>
            <a:pPr marL="0" indent="0">
              <a:buNone/>
            </a:pPr>
            <a:r>
              <a:rPr lang="en-US" dirty="0" smtClean="0"/>
              <a:t>(c) In the context of the problem, describe a Type II error and the possible consequences to the students.</a:t>
            </a:r>
            <a:endParaRPr lang="en-US" dirty="0"/>
          </a:p>
        </p:txBody>
      </p:sp>
    </p:spTree>
    <p:extLst>
      <p:ext uri="{BB962C8B-B14F-4D97-AF65-F5344CB8AC3E}">
        <p14:creationId xmlns:p14="http://schemas.microsoft.com/office/powerpoint/2010/main" val="3331883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#1 - </a:t>
            </a:r>
            <a:r>
              <a:rPr lang="en-US" dirty="0" smtClean="0">
                <a:solidFill>
                  <a:srgbClr val="FF0000"/>
                </a:solidFill>
              </a:rPr>
              <a:t>Answer</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solidFill>
                  <a:srgbClr val="00B0F0"/>
                </a:solidFill>
              </a:rPr>
              <a:t>Part (a</a:t>
            </a:r>
            <a:r>
              <a:rPr lang="en-US" dirty="0" smtClean="0">
                <a:solidFill>
                  <a:srgbClr val="00B0F0"/>
                </a:solidFill>
              </a:rPr>
              <a:t>)</a:t>
            </a:r>
          </a:p>
          <a:p>
            <a:pPr marL="0" indent="0">
              <a:buNone/>
            </a:pPr>
            <a:r>
              <a:rPr lang="en-US" dirty="0"/>
              <a:t>	</a:t>
            </a:r>
            <a:r>
              <a:rPr lang="en-US" dirty="0" smtClean="0"/>
              <a:t>Ho: µ = 78</a:t>
            </a:r>
          </a:p>
          <a:p>
            <a:pPr marL="0" indent="0">
              <a:buNone/>
            </a:pPr>
            <a:r>
              <a:rPr lang="en-US" dirty="0"/>
              <a:t>	</a:t>
            </a:r>
            <a:r>
              <a:rPr lang="en-US" dirty="0" smtClean="0"/>
              <a:t>Ha: µ &gt; 78 where μ </a:t>
            </a:r>
            <a:r>
              <a:rPr lang="en-US" dirty="0"/>
              <a:t>is the true mean final exam score for internet </a:t>
            </a:r>
            <a:r>
              <a:rPr lang="en-US" dirty="0" smtClean="0"/>
              <a:t>students</a:t>
            </a:r>
          </a:p>
          <a:p>
            <a:pPr marL="0" indent="0">
              <a:buNone/>
            </a:pPr>
            <a:r>
              <a:rPr lang="en-US" dirty="0" smtClean="0">
                <a:solidFill>
                  <a:srgbClr val="00B0F0"/>
                </a:solidFill>
              </a:rPr>
              <a:t>Part </a:t>
            </a:r>
            <a:r>
              <a:rPr lang="en-US" dirty="0">
                <a:solidFill>
                  <a:srgbClr val="00B0F0"/>
                </a:solidFill>
              </a:rPr>
              <a:t>(b)</a:t>
            </a:r>
          </a:p>
          <a:p>
            <a:pPr marL="0" indent="0">
              <a:buNone/>
            </a:pPr>
            <a:r>
              <a:rPr lang="en-US" dirty="0"/>
              <a:t>A Type I error results if the teacher believes that the final exam score has </a:t>
            </a:r>
            <a:r>
              <a:rPr lang="en-US" dirty="0" smtClean="0"/>
              <a:t>increased when </a:t>
            </a:r>
            <a:r>
              <a:rPr lang="en-US" dirty="0"/>
              <a:t>it really hasn’t. The following semester students will have to pay extra and </a:t>
            </a:r>
            <a:r>
              <a:rPr lang="en-US" dirty="0" smtClean="0"/>
              <a:t>waste time </a:t>
            </a:r>
            <a:r>
              <a:rPr lang="en-US" dirty="0"/>
              <a:t>on an ineffectual program</a:t>
            </a:r>
            <a:r>
              <a:rPr lang="en-US" dirty="0" smtClean="0"/>
              <a:t>.</a:t>
            </a:r>
            <a:endParaRPr lang="en-US" dirty="0"/>
          </a:p>
          <a:p>
            <a:pPr marL="0" indent="0">
              <a:buNone/>
            </a:pPr>
            <a:r>
              <a:rPr lang="en-US" dirty="0">
                <a:solidFill>
                  <a:srgbClr val="00B0F0"/>
                </a:solidFill>
              </a:rPr>
              <a:t>Part (c)</a:t>
            </a:r>
          </a:p>
          <a:p>
            <a:pPr marL="0" indent="0">
              <a:buNone/>
            </a:pPr>
            <a:r>
              <a:rPr lang="en-US" dirty="0"/>
              <a:t>A Type II error results if the teacher believes that the final exam score has </a:t>
            </a:r>
            <a:r>
              <a:rPr lang="en-US" dirty="0" smtClean="0"/>
              <a:t>not increased </a:t>
            </a:r>
            <a:r>
              <a:rPr lang="en-US" dirty="0"/>
              <a:t>when it really has. The following semester students will miss out on </a:t>
            </a:r>
            <a:r>
              <a:rPr lang="en-US" dirty="0" smtClean="0"/>
              <a:t>the opportunity </a:t>
            </a:r>
            <a:r>
              <a:rPr lang="en-US" dirty="0"/>
              <a:t>to achieve a higher grade in the professor’s class.</a:t>
            </a:r>
          </a:p>
        </p:txBody>
      </p:sp>
    </p:spTree>
    <p:extLst>
      <p:ext uri="{BB962C8B-B14F-4D97-AF65-F5344CB8AC3E}">
        <p14:creationId xmlns:p14="http://schemas.microsoft.com/office/powerpoint/2010/main" val="299089627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#2</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An AP Statistics student enjoys eating </a:t>
            </a:r>
            <a:r>
              <a:rPr lang="en-US" dirty="0" err="1" smtClean="0"/>
              <a:t>ChocoChewys</a:t>
            </a:r>
            <a:r>
              <a:rPr lang="en-US" dirty="0" smtClean="0"/>
              <a:t>, a new chewy candy bar with peanuts, caramel, and chocolate that comes in 1.45 oz. sealed packaging. He begins questioning the quality control of the candy maker when he gets a bar that is much smaller than he expected. He decides to buy 10 </a:t>
            </a:r>
            <a:r>
              <a:rPr lang="en-US" dirty="0" err="1" smtClean="0"/>
              <a:t>ChocoChewys</a:t>
            </a:r>
            <a:r>
              <a:rPr lang="en-US" dirty="0" smtClean="0"/>
              <a:t> at 10 randomly chosen grocery stores in his city and conduct a hypothesis test that he learned about in class. He weighs each bar with a digital scale that is accurate to a thousandth of an ounce.</a:t>
            </a:r>
            <a:endParaRPr lang="en-US" dirty="0"/>
          </a:p>
        </p:txBody>
      </p:sp>
    </p:spTree>
    <p:extLst>
      <p:ext uri="{BB962C8B-B14F-4D97-AF65-F5344CB8AC3E}">
        <p14:creationId xmlns:p14="http://schemas.microsoft.com/office/powerpoint/2010/main" val="223140316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#2</a:t>
            </a:r>
            <a:endParaRPr lang="en-US" dirty="0"/>
          </a:p>
        </p:txBody>
      </p:sp>
      <p:graphicFrame>
        <p:nvGraphicFramePr>
          <p:cNvPr id="4" name="Content Placeholder 3"/>
          <p:cNvGraphicFramePr>
            <a:graphicFrameLocks noGrp="1"/>
          </p:cNvGraphicFramePr>
          <p:nvPr>
            <p:ph idx="1"/>
          </p:nvPr>
        </p:nvGraphicFramePr>
        <p:xfrm>
          <a:off x="457200" y="1600200"/>
          <a:ext cx="8229600" cy="1854200"/>
        </p:xfrm>
        <a:graphic>
          <a:graphicData uri="http://schemas.openxmlformats.org/drawingml/2006/table">
            <a:tbl>
              <a:tblPr firstRow="1" bandRow="1">
                <a:tableStyleId>{5C22544A-7EE6-4342-B048-85BDC9FD1C3A}</a:tableStyleId>
              </a:tblPr>
              <a:tblGrid>
                <a:gridCol w="1676400"/>
                <a:gridCol w="1219200"/>
                <a:gridCol w="1219200"/>
                <a:gridCol w="1371600"/>
                <a:gridCol w="1371600"/>
                <a:gridCol w="1371600"/>
              </a:tblGrid>
              <a:tr h="370840">
                <a:tc>
                  <a:txBody>
                    <a:bodyPr/>
                    <a:lstStyle/>
                    <a:p>
                      <a:r>
                        <a:rPr lang="en-US" sz="1800" b="1" kern="1200" baseline="0" dirty="0" err="1" smtClean="0">
                          <a:solidFill>
                            <a:schemeClr val="tx1"/>
                          </a:solidFill>
                          <a:latin typeface="+mn-lt"/>
                          <a:ea typeface="+mn-ea"/>
                          <a:cs typeface="+mn-cs"/>
                        </a:rPr>
                        <a:t>ChocoChew</a:t>
                      </a:r>
                      <a:r>
                        <a:rPr lang="en-US" sz="1800" b="1" kern="1200" baseline="0" dirty="0" smtClean="0">
                          <a:solidFill>
                            <a:schemeClr val="tx1"/>
                          </a:solidFill>
                          <a:latin typeface="+mn-lt"/>
                          <a:ea typeface="+mn-ea"/>
                          <a:cs typeface="+mn-cs"/>
                        </a:rPr>
                        <a:t> Bar</a:t>
                      </a:r>
                      <a:endParaRPr lang="en-US"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2</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3</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4</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5</a:t>
                      </a:r>
                      <a:endParaRPr lang="en-US" b="1" dirty="0">
                        <a:solidFill>
                          <a:schemeClr val="tx1"/>
                        </a:solidFill>
                      </a:endParaRPr>
                    </a:p>
                  </a:txBody>
                  <a:tcPr>
                    <a:solidFill>
                      <a:schemeClr val="bg1">
                        <a:lumMod val="95000"/>
                      </a:schemeClr>
                    </a:solidFill>
                  </a:tcPr>
                </a:tc>
              </a:tr>
              <a:tr h="370840">
                <a:tc>
                  <a:txBody>
                    <a:bodyPr/>
                    <a:lstStyle/>
                    <a:p>
                      <a:r>
                        <a:rPr lang="en-US" dirty="0" smtClean="0">
                          <a:solidFill>
                            <a:schemeClr val="tx1"/>
                          </a:solidFill>
                        </a:rPr>
                        <a:t>Weight (oz)</a:t>
                      </a:r>
                      <a:endParaRPr lang="en-US"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1.432</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1.471</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1.406</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1.443</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1.469</a:t>
                      </a:r>
                      <a:endParaRPr lang="en-US" b="1" dirty="0">
                        <a:solidFill>
                          <a:schemeClr val="tx1"/>
                        </a:solidFill>
                      </a:endParaRPr>
                    </a:p>
                  </a:txBody>
                  <a:tcPr>
                    <a:solidFill>
                      <a:schemeClr val="bg1">
                        <a:lumMod val="95000"/>
                      </a:schemeClr>
                    </a:solidFill>
                  </a:tcPr>
                </a:tc>
              </a:tr>
              <a:tr h="370840">
                <a:tc>
                  <a:txBody>
                    <a:bodyPr/>
                    <a:lstStyle/>
                    <a:p>
                      <a:endParaRPr lang="en-US" dirty="0">
                        <a:solidFill>
                          <a:schemeClr val="tx1"/>
                        </a:solidFill>
                      </a:endParaRPr>
                    </a:p>
                  </a:txBody>
                  <a:tcPr>
                    <a:solidFill>
                      <a:schemeClr val="bg1">
                        <a:lumMod val="95000"/>
                      </a:schemeClr>
                    </a:solidFill>
                  </a:tcPr>
                </a:tc>
                <a:tc>
                  <a:txBody>
                    <a:bodyPr/>
                    <a:lstStyle/>
                    <a:p>
                      <a:endParaRPr lang="en-US" b="1">
                        <a:solidFill>
                          <a:schemeClr val="tx1"/>
                        </a:solidFill>
                      </a:endParaRPr>
                    </a:p>
                  </a:txBody>
                  <a:tcPr>
                    <a:solidFill>
                      <a:schemeClr val="bg1">
                        <a:lumMod val="95000"/>
                      </a:schemeClr>
                    </a:solidFill>
                  </a:tcPr>
                </a:tc>
                <a:tc>
                  <a:txBody>
                    <a:bodyPr/>
                    <a:lstStyle/>
                    <a:p>
                      <a:endParaRPr lang="en-US" b="1" dirty="0">
                        <a:solidFill>
                          <a:schemeClr val="tx1"/>
                        </a:solidFill>
                      </a:endParaRPr>
                    </a:p>
                  </a:txBody>
                  <a:tcPr>
                    <a:solidFill>
                      <a:schemeClr val="bg1">
                        <a:lumMod val="95000"/>
                      </a:schemeClr>
                    </a:solidFill>
                  </a:tcPr>
                </a:tc>
                <a:tc>
                  <a:txBody>
                    <a:bodyPr/>
                    <a:lstStyle/>
                    <a:p>
                      <a:endParaRPr lang="en-US" b="1" dirty="0">
                        <a:solidFill>
                          <a:schemeClr val="tx1"/>
                        </a:solidFill>
                      </a:endParaRPr>
                    </a:p>
                  </a:txBody>
                  <a:tcPr>
                    <a:solidFill>
                      <a:schemeClr val="bg1">
                        <a:lumMod val="95000"/>
                      </a:schemeClr>
                    </a:solidFill>
                  </a:tcPr>
                </a:tc>
                <a:tc>
                  <a:txBody>
                    <a:bodyPr/>
                    <a:lstStyle/>
                    <a:p>
                      <a:endParaRPr lang="en-US" b="1" dirty="0">
                        <a:solidFill>
                          <a:schemeClr val="tx1"/>
                        </a:solidFill>
                      </a:endParaRPr>
                    </a:p>
                  </a:txBody>
                  <a:tcPr>
                    <a:solidFill>
                      <a:schemeClr val="bg1">
                        <a:lumMod val="95000"/>
                      </a:schemeClr>
                    </a:solidFill>
                  </a:tcPr>
                </a:tc>
                <a:tc>
                  <a:txBody>
                    <a:bodyPr/>
                    <a:lstStyle/>
                    <a:p>
                      <a:endParaRPr lang="en-US" b="1">
                        <a:solidFill>
                          <a:schemeClr val="tx1"/>
                        </a:solidFill>
                      </a:endParaRPr>
                    </a:p>
                  </a:txBody>
                  <a:tcPr>
                    <a:solidFill>
                      <a:schemeClr val="bg1">
                        <a:lumMod val="95000"/>
                      </a:schemeClr>
                    </a:solidFill>
                  </a:tcPr>
                </a:tc>
              </a:tr>
              <a:tr h="370840">
                <a:tc>
                  <a:txBody>
                    <a:bodyPr/>
                    <a:lstStyle/>
                    <a:p>
                      <a:r>
                        <a:rPr lang="en-US" sz="1800" b="1" kern="1200" baseline="0" dirty="0" err="1" smtClean="0">
                          <a:solidFill>
                            <a:schemeClr val="tx1"/>
                          </a:solidFill>
                          <a:latin typeface="+mn-lt"/>
                          <a:ea typeface="+mn-ea"/>
                          <a:cs typeface="+mn-cs"/>
                        </a:rPr>
                        <a:t>ChocoChew</a:t>
                      </a:r>
                      <a:r>
                        <a:rPr lang="en-US" sz="1800" b="1" kern="1200" baseline="0" dirty="0" smtClean="0">
                          <a:solidFill>
                            <a:schemeClr val="tx1"/>
                          </a:solidFill>
                          <a:latin typeface="+mn-lt"/>
                          <a:ea typeface="+mn-ea"/>
                          <a:cs typeface="+mn-cs"/>
                        </a:rPr>
                        <a:t> Bar</a:t>
                      </a:r>
                      <a:endParaRPr lang="en-US"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6</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7</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8</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9</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10</a:t>
                      </a:r>
                      <a:endParaRPr lang="en-US" b="1" dirty="0">
                        <a:solidFill>
                          <a:schemeClr val="tx1"/>
                        </a:solidFill>
                      </a:endParaRPr>
                    </a:p>
                  </a:txBody>
                  <a:tcPr>
                    <a:solidFill>
                      <a:schemeClr val="bg1">
                        <a:lumMod val="95000"/>
                      </a:schemeClr>
                    </a:solidFill>
                  </a:tcPr>
                </a:tc>
              </a:tr>
              <a:tr h="370840">
                <a:tc>
                  <a:txBody>
                    <a:bodyPr/>
                    <a:lstStyle/>
                    <a:p>
                      <a:r>
                        <a:rPr lang="en-US" dirty="0" smtClean="0">
                          <a:solidFill>
                            <a:schemeClr val="tx1"/>
                          </a:solidFill>
                        </a:rPr>
                        <a:t>Weight (oz)</a:t>
                      </a:r>
                      <a:endParaRPr lang="en-US"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1.398</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1.439</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1.458</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1.448</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1.429</a:t>
                      </a:r>
                      <a:endParaRPr lang="en-US" b="1" dirty="0">
                        <a:solidFill>
                          <a:schemeClr val="tx1"/>
                        </a:solidFill>
                      </a:endParaRPr>
                    </a:p>
                  </a:txBody>
                  <a:tcPr>
                    <a:solidFill>
                      <a:schemeClr val="bg1">
                        <a:lumMod val="95000"/>
                      </a:schemeClr>
                    </a:solidFill>
                  </a:tcPr>
                </a:tc>
              </a:tr>
            </a:tbl>
          </a:graphicData>
        </a:graphic>
      </p:graphicFrame>
      <p:sp>
        <p:nvSpPr>
          <p:cNvPr id="5" name="Rectangle 4"/>
          <p:cNvSpPr/>
          <p:nvPr/>
        </p:nvSpPr>
        <p:spPr>
          <a:xfrm>
            <a:off x="609600" y="3657600"/>
            <a:ext cx="8077200" cy="2677656"/>
          </a:xfrm>
          <a:prstGeom prst="rect">
            <a:avLst/>
          </a:prstGeom>
        </p:spPr>
        <p:txBody>
          <a:bodyPr wrap="square">
            <a:spAutoFit/>
          </a:bodyPr>
          <a:lstStyle/>
          <a:p>
            <a:pPr marL="514350" indent="-514350">
              <a:buAutoNum type="alphaLcParenBoth"/>
            </a:pPr>
            <a:r>
              <a:rPr lang="en-US" sz="2800" dirty="0" smtClean="0"/>
              <a:t>Based on the data that he obtains, is there evidence that the candy maker needs to check his quality control process?</a:t>
            </a:r>
          </a:p>
          <a:p>
            <a:pPr marL="514350" indent="-514350">
              <a:buAutoNum type="alphaLcParenBoth"/>
            </a:pPr>
            <a:endParaRPr lang="en-US" sz="2800" dirty="0" smtClean="0"/>
          </a:p>
          <a:p>
            <a:pPr marL="514350" indent="-514350">
              <a:buAutoNum type="alphaLcParenBoth"/>
            </a:pPr>
            <a:r>
              <a:rPr lang="en-US" sz="2800" dirty="0" smtClean="0"/>
              <a:t>Interpret the p-value in the context of the problem.</a:t>
            </a:r>
            <a:endParaRPr lang="en-US" sz="2800" dirty="0"/>
          </a:p>
        </p:txBody>
      </p:sp>
    </p:spTree>
    <p:extLst>
      <p:ext uri="{BB962C8B-B14F-4D97-AF65-F5344CB8AC3E}">
        <p14:creationId xmlns:p14="http://schemas.microsoft.com/office/powerpoint/2010/main" val="371602918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Response #</a:t>
            </a:r>
            <a:r>
              <a:rPr lang="en-US" dirty="0" smtClean="0"/>
              <a:t>2 - </a:t>
            </a:r>
            <a:r>
              <a:rPr lang="en-US" dirty="0" smtClean="0">
                <a:solidFill>
                  <a:srgbClr val="FF0000"/>
                </a:solidFill>
              </a:rPr>
              <a:t>Answer</a:t>
            </a:r>
            <a:endParaRPr lang="en-US" dirty="0">
              <a:solidFill>
                <a:srgbClr val="FF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0000" lnSpcReduction="20000"/>
              </a:bodyPr>
              <a:lstStyle/>
              <a:p>
                <a:pPr marL="0" indent="0">
                  <a:buNone/>
                </a:pPr>
                <a:r>
                  <a:rPr lang="en-US" dirty="0" smtClean="0"/>
                  <a:t>Part (a)</a:t>
                </a:r>
              </a:p>
              <a:p>
                <a:pPr marL="0" indent="0">
                  <a:buNone/>
                </a:pPr>
                <a:r>
                  <a:rPr lang="en-US" dirty="0">
                    <a:solidFill>
                      <a:srgbClr val="00B0F0"/>
                    </a:solidFill>
                  </a:rPr>
                  <a:t>Step 1</a:t>
                </a:r>
                <a:r>
                  <a:rPr lang="en-US" dirty="0"/>
                  <a:t>: State a correct pair of hypotheses</a:t>
                </a:r>
                <a:r>
                  <a:rPr lang="en-US" dirty="0" smtClean="0"/>
                  <a:t>.</a:t>
                </a:r>
              </a:p>
              <a:p>
                <a:pPr marL="0" indent="0">
                  <a:buNone/>
                </a:pPr>
                <a:r>
                  <a:rPr lang="en-US" dirty="0"/>
                  <a:t>	</a:t>
                </a:r>
                <a:r>
                  <a:rPr lang="en-US" dirty="0" smtClean="0"/>
                  <a:t>Ho: µ = 1.45</a:t>
                </a:r>
              </a:p>
              <a:p>
                <a:pPr marL="0" indent="0">
                  <a:buNone/>
                </a:pPr>
                <a:r>
                  <a:rPr lang="en-US" dirty="0"/>
                  <a:t>	</a:t>
                </a:r>
                <a:r>
                  <a:rPr lang="en-US" dirty="0" smtClean="0"/>
                  <a:t>Ha: µ &lt; 1.45     </a:t>
                </a:r>
                <a:r>
                  <a:rPr lang="en-US" dirty="0"/>
                  <a:t>where μ = the true mean weight of all </a:t>
                </a:r>
                <a:r>
                  <a:rPr lang="en-US" dirty="0" err="1"/>
                  <a:t>ChocoChewy</a:t>
                </a:r>
                <a:r>
                  <a:rPr lang="en-US" dirty="0"/>
                  <a:t> </a:t>
                </a:r>
                <a:r>
                  <a:rPr lang="en-US" dirty="0" smtClean="0"/>
                  <a:t>bars</a:t>
                </a:r>
              </a:p>
              <a:p>
                <a:pPr marL="0" indent="0">
                  <a:buNone/>
                </a:pPr>
                <a:r>
                  <a:rPr lang="en-US" dirty="0">
                    <a:solidFill>
                      <a:srgbClr val="00B0F0"/>
                    </a:solidFill>
                  </a:rPr>
                  <a:t>Step 2</a:t>
                </a:r>
                <a:r>
                  <a:rPr lang="en-US" dirty="0"/>
                  <a:t>: Identify the correct test by name or formula and check appropriate conditions.</a:t>
                </a:r>
              </a:p>
              <a:p>
                <a:pPr marL="0" indent="0">
                  <a:buNone/>
                </a:pPr>
                <a:r>
                  <a:rPr lang="en-US" dirty="0"/>
                  <a:t>A one-sample t-test for a </a:t>
                </a:r>
                <a:r>
                  <a:rPr lang="en-US" dirty="0" smtClean="0"/>
                  <a:t>mean or </a:t>
                </a:r>
                <a14:m>
                  <m:oMath xmlns:m="http://schemas.openxmlformats.org/officeDocument/2006/math">
                    <m:r>
                      <a:rPr lang="en-US" b="0" i="1" smtClean="0">
                        <a:latin typeface="Cambria Math"/>
                      </a:rPr>
                      <m:t>𝑡</m:t>
                    </m:r>
                    <m:r>
                      <a:rPr lang="en-US" b="0" i="1" smtClean="0">
                        <a:latin typeface="Cambria Math"/>
                      </a:rPr>
                      <m:t>=</m:t>
                    </m:r>
                    <m:f>
                      <m:fPr>
                        <m:ctrlPr>
                          <a:rPr lang="en-US" b="0" i="1" smtClean="0">
                            <a:latin typeface="Cambria Math"/>
                          </a:rPr>
                        </m:ctrlPr>
                      </m:fPr>
                      <m:num>
                        <m:acc>
                          <m:accPr>
                            <m:chr m:val="̅"/>
                            <m:ctrlPr>
                              <a:rPr lang="en-US" b="0" i="1" smtClean="0">
                                <a:latin typeface="Cambria Math"/>
                              </a:rPr>
                            </m:ctrlPr>
                          </m:accPr>
                          <m:e>
                            <m:r>
                              <a:rPr lang="en-US" b="0" i="1" smtClean="0">
                                <a:latin typeface="Cambria Math"/>
                              </a:rPr>
                              <m:t>𝑥</m:t>
                            </m:r>
                          </m:e>
                        </m:acc>
                        <m:r>
                          <a:rPr lang="en-US" b="0" i="1" smtClean="0">
                            <a:latin typeface="Cambria Math"/>
                          </a:rPr>
                          <m:t>−</m:t>
                        </m:r>
                        <m:r>
                          <a:rPr lang="en-US" b="0" i="1" smtClean="0">
                            <a:latin typeface="Cambria Math"/>
                            <a:ea typeface="Cambria Math"/>
                          </a:rPr>
                          <m:t>𝜇</m:t>
                        </m:r>
                      </m:num>
                      <m:den>
                        <m:f>
                          <m:fPr>
                            <m:type m:val="lin"/>
                            <m:ctrlPr>
                              <a:rPr lang="en-US" b="0" i="1" smtClean="0">
                                <a:latin typeface="Cambria Math"/>
                              </a:rPr>
                            </m:ctrlPr>
                          </m:fPr>
                          <m:num>
                            <m:r>
                              <a:rPr lang="en-US" b="0" i="1" smtClean="0">
                                <a:latin typeface="Cambria Math"/>
                              </a:rPr>
                              <m:t>𝑠</m:t>
                            </m:r>
                          </m:num>
                          <m:den>
                            <m:rad>
                              <m:radPr>
                                <m:degHide m:val="on"/>
                                <m:ctrlPr>
                                  <a:rPr lang="en-US" b="0" i="1" smtClean="0">
                                    <a:latin typeface="Cambria Math"/>
                                  </a:rPr>
                                </m:ctrlPr>
                              </m:radPr>
                              <m:deg/>
                              <m:e>
                                <m:r>
                                  <a:rPr lang="en-US" b="0" i="1" smtClean="0">
                                    <a:latin typeface="Cambria Math"/>
                                  </a:rPr>
                                  <m:t>𝑛</m:t>
                                </m:r>
                              </m:e>
                            </m:rad>
                          </m:den>
                        </m:f>
                      </m:den>
                    </m:f>
                  </m:oMath>
                </a14:m>
                <a:r>
                  <a:rPr lang="en-US" dirty="0" smtClean="0"/>
                  <a:t>. </a:t>
                </a:r>
              </a:p>
              <a:p>
                <a:pPr marL="0" indent="0">
                  <a:buNone/>
                </a:pPr>
                <a:r>
                  <a:rPr lang="en-US" dirty="0" smtClean="0"/>
                  <a:t>Conditions</a:t>
                </a:r>
                <a:r>
                  <a:rPr lang="en-US" dirty="0"/>
                  <a:t>: A random sample is taken from a normal population. The </a:t>
                </a:r>
                <a:r>
                  <a:rPr lang="en-US" dirty="0" smtClean="0"/>
                  <a:t>random sample </a:t>
                </a:r>
                <a:r>
                  <a:rPr lang="en-US" dirty="0"/>
                  <a:t>is given and doesn’t have to be repeated. The data needs to be plotted to </a:t>
                </a:r>
                <a:r>
                  <a:rPr lang="en-US" dirty="0" smtClean="0"/>
                  <a:t>establish that </a:t>
                </a:r>
                <a:r>
                  <a:rPr lang="en-US" dirty="0"/>
                  <a:t>there is no obvious </a:t>
                </a:r>
                <a:r>
                  <a:rPr lang="en-US" dirty="0" err="1"/>
                  <a:t>skewness</a:t>
                </a:r>
                <a:r>
                  <a:rPr lang="en-US" dirty="0"/>
                  <a:t> or outliers in the data set and students need to note </a:t>
                </a:r>
                <a:r>
                  <a:rPr lang="en-US" dirty="0" smtClean="0"/>
                  <a:t>that the </a:t>
                </a:r>
                <a:r>
                  <a:rPr lang="en-US" dirty="0"/>
                  <a:t>normal assumption is not unreasonable.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89" t="-2156"/>
                </a:stretch>
              </a:blipFill>
            </p:spPr>
            <p:txBody>
              <a:bodyPr/>
              <a:lstStyle/>
              <a:p>
                <a:r>
                  <a:rPr lang="en-US">
                    <a:noFill/>
                  </a:rPr>
                  <a:t> </a:t>
                </a:r>
              </a:p>
            </p:txBody>
          </p:sp>
        </mc:Fallback>
      </mc:AlternateContent>
    </p:spTree>
    <p:extLst>
      <p:ext uri="{BB962C8B-B14F-4D97-AF65-F5344CB8AC3E}">
        <p14:creationId xmlns:p14="http://schemas.microsoft.com/office/powerpoint/2010/main" val="1056072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 distribution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Properties of the t-distribution</a:t>
            </a:r>
          </a:p>
          <a:p>
            <a:pPr marL="400050" lvl="1" indent="0">
              <a:buNone/>
            </a:pPr>
            <a:r>
              <a:rPr lang="en-US" dirty="0"/>
              <a:t>a. Has a mean of zero</a:t>
            </a:r>
          </a:p>
          <a:p>
            <a:pPr marL="400050" lvl="1" indent="0">
              <a:buNone/>
            </a:pPr>
            <a:r>
              <a:rPr lang="en-US" dirty="0"/>
              <a:t>b. Is symmetric and bell-shaped</a:t>
            </a:r>
          </a:p>
          <a:p>
            <a:pPr marL="400050" lvl="1" indent="0">
              <a:buNone/>
            </a:pPr>
            <a:r>
              <a:rPr lang="en-US" dirty="0"/>
              <a:t>c. Has more area in the tails than the </a:t>
            </a:r>
            <a:r>
              <a:rPr lang="en-US" dirty="0" smtClean="0"/>
              <a:t>standard normal </a:t>
            </a:r>
            <a:r>
              <a:rPr lang="en-US" dirty="0"/>
              <a:t>distribution</a:t>
            </a:r>
          </a:p>
          <a:p>
            <a:pPr marL="400050" lvl="1" indent="0">
              <a:buNone/>
            </a:pPr>
            <a:r>
              <a:rPr lang="en-US" dirty="0"/>
              <a:t>d. Has a different variance for each different degrees of freedom, where </a:t>
            </a:r>
            <a:r>
              <a:rPr lang="en-US" dirty="0" smtClean="0"/>
              <a:t>degrees of </a:t>
            </a:r>
            <a:r>
              <a:rPr lang="en-US" dirty="0"/>
              <a:t>freedom = sample size minus 1. (</a:t>
            </a:r>
            <a:r>
              <a:rPr lang="en-US" dirty="0" err="1"/>
              <a:t>df</a:t>
            </a:r>
            <a:r>
              <a:rPr lang="en-US" dirty="0"/>
              <a:t> = n-1)</a:t>
            </a:r>
          </a:p>
          <a:p>
            <a:pPr marL="400050" lvl="1" indent="0">
              <a:buNone/>
            </a:pPr>
            <a:r>
              <a:rPr lang="en-US" dirty="0"/>
              <a:t>e. The larger the degree of freedom, the more the graph resembles the </a:t>
            </a:r>
            <a:r>
              <a:rPr lang="en-US" dirty="0" smtClean="0"/>
              <a:t>standard normal </a:t>
            </a:r>
            <a:r>
              <a:rPr lang="en-US" dirty="0"/>
              <a:t>distribution.</a:t>
            </a:r>
          </a:p>
        </p:txBody>
      </p:sp>
    </p:spTree>
    <p:extLst>
      <p:ext uri="{BB962C8B-B14F-4D97-AF65-F5344CB8AC3E}">
        <p14:creationId xmlns:p14="http://schemas.microsoft.com/office/powerpoint/2010/main" val="44097091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Response #2 - </a:t>
            </a:r>
            <a:r>
              <a:rPr lang="en-US" dirty="0">
                <a:solidFill>
                  <a:srgbClr val="FF0000"/>
                </a:solidFill>
              </a:rPr>
              <a:t>Answer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pPr marL="0" indent="0">
                  <a:buNone/>
                </a:pPr>
                <a:r>
                  <a:rPr lang="en-US" sz="1800" dirty="0" smtClean="0"/>
                  <a:t>Step 3: Use correct mechanics, including the value of the test statistic, degrees of freedom</a:t>
                </a:r>
              </a:p>
              <a:p>
                <a:pPr marL="0" indent="0">
                  <a:buNone/>
                </a:pPr>
                <a:r>
                  <a:rPr lang="en-US" sz="1800" dirty="0"/>
                  <a:t>and the p-value. </a:t>
                </a:r>
                <a14:m>
                  <m:oMath xmlns:m="http://schemas.openxmlformats.org/officeDocument/2006/math">
                    <m:r>
                      <a:rPr lang="en-US" sz="1800" i="1">
                        <a:latin typeface="Cambria Math"/>
                      </a:rPr>
                      <m:t>𝑡</m:t>
                    </m:r>
                    <m:r>
                      <a:rPr lang="en-US" sz="1800" i="1">
                        <a:latin typeface="Cambria Math"/>
                      </a:rPr>
                      <m:t>=</m:t>
                    </m:r>
                    <m:f>
                      <m:fPr>
                        <m:ctrlPr>
                          <a:rPr lang="en-US" sz="1800" i="1">
                            <a:latin typeface="Cambria Math"/>
                          </a:rPr>
                        </m:ctrlPr>
                      </m:fPr>
                      <m:num>
                        <m:r>
                          <a:rPr lang="en-US" sz="1800" b="0" i="1" smtClean="0">
                            <a:latin typeface="Cambria Math"/>
                          </a:rPr>
                          <m:t>1.4384</m:t>
                        </m:r>
                        <m:r>
                          <a:rPr lang="en-US" sz="1800" i="1">
                            <a:latin typeface="Cambria Math"/>
                          </a:rPr>
                          <m:t>−</m:t>
                        </m:r>
                        <m:r>
                          <a:rPr lang="en-US" sz="1800" b="0" i="1" smtClean="0">
                            <a:latin typeface="Cambria Math"/>
                          </a:rPr>
                          <m:t>1.45</m:t>
                        </m:r>
                      </m:num>
                      <m:den>
                        <m:f>
                          <m:fPr>
                            <m:type m:val="lin"/>
                            <m:ctrlPr>
                              <a:rPr lang="en-US" sz="1800" i="1">
                                <a:latin typeface="Cambria Math"/>
                              </a:rPr>
                            </m:ctrlPr>
                          </m:fPr>
                          <m:num>
                            <m:r>
                              <a:rPr lang="en-US" sz="1800" b="0" i="1" smtClean="0">
                                <a:latin typeface="Cambria Math"/>
                              </a:rPr>
                              <m:t>0.0247</m:t>
                            </m:r>
                          </m:num>
                          <m:den>
                            <m:rad>
                              <m:radPr>
                                <m:degHide m:val="on"/>
                                <m:ctrlPr>
                                  <a:rPr lang="en-US" sz="1800" i="1">
                                    <a:latin typeface="Cambria Math"/>
                                  </a:rPr>
                                </m:ctrlPr>
                              </m:radPr>
                              <m:deg/>
                              <m:e>
                                <m:r>
                                  <a:rPr lang="en-US" sz="1800" b="0" i="1" smtClean="0">
                                    <a:latin typeface="Cambria Math"/>
                                  </a:rPr>
                                  <m:t>10</m:t>
                                </m:r>
                              </m:e>
                            </m:rad>
                          </m:den>
                        </m:f>
                      </m:den>
                    </m:f>
                    <m:r>
                      <a:rPr lang="en-US" sz="1800" b="0" i="1" smtClean="0">
                        <a:latin typeface="Cambria Math"/>
                      </a:rPr>
                      <m:t>=−1.483</m:t>
                    </m:r>
                  </m:oMath>
                </a14:m>
                <a:r>
                  <a:rPr lang="en-US" sz="1800" dirty="0" smtClean="0"/>
                  <a:t>. p = 0.0861. </a:t>
                </a:r>
                <a:r>
                  <a:rPr lang="en-US" sz="1800" dirty="0" err="1" smtClean="0"/>
                  <a:t>df</a:t>
                </a:r>
                <a:r>
                  <a:rPr lang="en-US" sz="1800" dirty="0" smtClean="0"/>
                  <a:t> = 9</a:t>
                </a:r>
              </a:p>
              <a:p>
                <a:pPr marL="0" indent="0">
                  <a:buNone/>
                </a:pPr>
                <a:r>
                  <a:rPr lang="en-US" sz="1800" dirty="0"/>
                  <a:t>Step 4: Using the results of the statistical test, state a conclusion in the context of the</a:t>
                </a:r>
              </a:p>
              <a:p>
                <a:pPr marL="0" indent="0">
                  <a:buNone/>
                </a:pPr>
                <a:r>
                  <a:rPr lang="en-US" sz="1800" dirty="0"/>
                  <a:t>problem.</a:t>
                </a:r>
              </a:p>
              <a:p>
                <a:pPr marL="0" indent="0">
                  <a:buNone/>
                </a:pPr>
                <a:r>
                  <a:rPr lang="en-US" sz="1800" dirty="0"/>
                  <a:t>Since the p-value = 0.0861 is greater than α = 0.05, then we cannot reject the null</a:t>
                </a:r>
              </a:p>
              <a:p>
                <a:pPr marL="0" indent="0">
                  <a:buNone/>
                </a:pPr>
                <a:r>
                  <a:rPr lang="en-US" sz="1800" dirty="0"/>
                  <a:t>hypothesis that the mean weight is 1.45 oz. There is no evidence that the candy maker</a:t>
                </a:r>
              </a:p>
              <a:p>
                <a:pPr marL="0" indent="0">
                  <a:buNone/>
                </a:pPr>
                <a:r>
                  <a:rPr lang="en-US" sz="1800" dirty="0"/>
                  <a:t>needs to improve their quality control process.</a:t>
                </a:r>
              </a:p>
              <a:p>
                <a:pPr marL="0" indent="0">
                  <a:buNone/>
                </a:pPr>
                <a:r>
                  <a:rPr lang="en-US" sz="1800" dirty="0"/>
                  <a:t>OR</a:t>
                </a:r>
              </a:p>
              <a:p>
                <a:pPr marL="0" indent="0">
                  <a:buNone/>
                </a:pPr>
                <a:r>
                  <a:rPr lang="en-US" sz="1800" dirty="0"/>
                  <a:t>Since the p-value =0.0861 is less than α = 0.10, then we can reject the null</a:t>
                </a:r>
              </a:p>
              <a:p>
                <a:pPr marL="0" indent="0">
                  <a:buNone/>
                </a:pPr>
                <a:r>
                  <a:rPr lang="en-US" sz="1800" dirty="0"/>
                  <a:t>hypothesis that the mean weight is 1.45 oz. There is some evidence that the candy maker</a:t>
                </a:r>
              </a:p>
              <a:p>
                <a:pPr marL="0" indent="0">
                  <a:buNone/>
                </a:pPr>
                <a:r>
                  <a:rPr lang="en-US" sz="1800" dirty="0"/>
                  <a:t>needs to improve their quality control process</a:t>
                </a:r>
                <a:r>
                  <a:rPr lang="en-US" sz="1800" dirty="0" smtClean="0"/>
                  <a:t> </a:t>
                </a:r>
                <a:endParaRPr lang="en-US" sz="1800" dirty="0"/>
              </a:p>
              <a:p>
                <a:pPr marL="0" indent="0">
                  <a:buNone/>
                </a:pPr>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93" t="-674" r="-370"/>
                </a:stretch>
              </a:blipFill>
            </p:spPr>
            <p:txBody>
              <a:bodyPr/>
              <a:lstStyle/>
              <a:p>
                <a:r>
                  <a:rPr lang="en-US">
                    <a:noFill/>
                  </a:rPr>
                  <a:t> </a:t>
                </a:r>
              </a:p>
            </p:txBody>
          </p:sp>
        </mc:Fallback>
      </mc:AlternateContent>
    </p:spTree>
    <p:extLst>
      <p:ext uri="{BB962C8B-B14F-4D97-AF65-F5344CB8AC3E}">
        <p14:creationId xmlns:p14="http://schemas.microsoft.com/office/powerpoint/2010/main" val="39418103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Free Response #2 </a:t>
            </a:r>
            <a:r>
              <a:rPr lang="en-US" dirty="0" smtClean="0"/>
              <a:t>– </a:t>
            </a:r>
            <a:r>
              <a:rPr lang="en-US" dirty="0" smtClean="0">
                <a:solidFill>
                  <a:srgbClr val="FF0000"/>
                </a:solidFill>
              </a:rPr>
              <a:t>finer points</a:t>
            </a:r>
            <a:endParaRPr lang="en-US" dirty="0"/>
          </a:p>
        </p:txBody>
      </p:sp>
      <p:sp>
        <p:nvSpPr>
          <p:cNvPr id="3" name="Content Placeholder 2"/>
          <p:cNvSpPr>
            <a:spLocks noGrp="1"/>
          </p:cNvSpPr>
          <p:nvPr>
            <p:ph idx="1"/>
          </p:nvPr>
        </p:nvSpPr>
        <p:spPr/>
        <p:txBody>
          <a:bodyPr/>
          <a:lstStyle/>
          <a:p>
            <a:pPr marL="0" indent="0">
              <a:buNone/>
            </a:pPr>
            <a:r>
              <a:rPr lang="en-US" dirty="0"/>
              <a:t>If both an α and a p-value are given, the linkage is implied. If no α is given, </a:t>
            </a:r>
            <a:r>
              <a:rPr lang="en-US" dirty="0" smtClean="0"/>
              <a:t>the solution </a:t>
            </a:r>
            <a:r>
              <a:rPr lang="en-US" dirty="0"/>
              <a:t>must explain how the conclusion follows from the p-value</a:t>
            </a:r>
            <a:r>
              <a:rPr lang="en-US" dirty="0" smtClean="0"/>
              <a:t>.</a:t>
            </a:r>
          </a:p>
          <a:p>
            <a:pPr marL="0" indent="0">
              <a:buNone/>
            </a:pPr>
            <a:endParaRPr lang="en-US" dirty="0"/>
          </a:p>
          <a:p>
            <a:pPr marL="0" indent="0">
              <a:buNone/>
            </a:pPr>
            <a:r>
              <a:rPr lang="en-US" dirty="0"/>
              <a:t>If the p-value is incorrect in step 3, but the conclusion is consistent with </a:t>
            </a:r>
            <a:r>
              <a:rPr lang="en-US" dirty="0" smtClean="0"/>
              <a:t>the computed </a:t>
            </a:r>
            <a:r>
              <a:rPr lang="en-US" dirty="0"/>
              <a:t>p-value, step 4 is considered as correct.</a:t>
            </a:r>
          </a:p>
        </p:txBody>
      </p:sp>
    </p:spTree>
    <p:extLst>
      <p:ext uri="{BB962C8B-B14F-4D97-AF65-F5344CB8AC3E}">
        <p14:creationId xmlns:p14="http://schemas.microsoft.com/office/powerpoint/2010/main" val="13925969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Response #2 - </a:t>
            </a:r>
            <a:r>
              <a:rPr lang="en-US" dirty="0">
                <a:solidFill>
                  <a:srgbClr val="FF0000"/>
                </a:solidFill>
              </a:rPr>
              <a:t>Answer</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Part </a:t>
            </a:r>
            <a:r>
              <a:rPr lang="en-US" dirty="0"/>
              <a:t>(b)</a:t>
            </a:r>
          </a:p>
          <a:p>
            <a:pPr marL="0" indent="0">
              <a:buNone/>
            </a:pPr>
            <a:r>
              <a:rPr lang="en-US" dirty="0"/>
              <a:t>The p-value = 0.0861 describes the probability that the sample mean of 1.438 </a:t>
            </a:r>
            <a:r>
              <a:rPr lang="en-US" dirty="0" err="1"/>
              <a:t>oz</a:t>
            </a:r>
            <a:r>
              <a:rPr lang="en-US" dirty="0"/>
              <a:t> </a:t>
            </a:r>
            <a:r>
              <a:rPr lang="en-US" dirty="0" smtClean="0"/>
              <a:t>or some </a:t>
            </a:r>
            <a:r>
              <a:rPr lang="en-US" dirty="0"/>
              <a:t>smaller value could have occurred by chance given that the true mean weight of </a:t>
            </a:r>
            <a:r>
              <a:rPr lang="en-US" dirty="0" smtClean="0"/>
              <a:t>the candy </a:t>
            </a:r>
            <a:r>
              <a:rPr lang="en-US" dirty="0"/>
              <a:t>is 1.45 oz.</a:t>
            </a:r>
          </a:p>
          <a:p>
            <a:pPr marL="0" indent="0">
              <a:buNone/>
            </a:pPr>
            <a:r>
              <a:rPr lang="en-US" dirty="0"/>
              <a:t>OR</a:t>
            </a:r>
          </a:p>
          <a:p>
            <a:pPr marL="0" indent="0">
              <a:buNone/>
            </a:pPr>
            <a:r>
              <a:rPr lang="en-US" dirty="0"/>
              <a:t>If the mean weight of the candy bars had not decreased, we could expect to find </a:t>
            </a:r>
            <a:r>
              <a:rPr lang="en-US" dirty="0" smtClean="0"/>
              <a:t>a weight </a:t>
            </a:r>
            <a:r>
              <a:rPr lang="en-US" dirty="0"/>
              <a:t>of at most 1.438 ounces 8.61% of the time.</a:t>
            </a:r>
          </a:p>
        </p:txBody>
      </p:sp>
    </p:spTree>
    <p:extLst>
      <p:ext uri="{BB962C8B-B14F-4D97-AF65-F5344CB8AC3E}">
        <p14:creationId xmlns:p14="http://schemas.microsoft.com/office/powerpoint/2010/main" val="66103858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#3</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Joey, a soccer player, wants to improve his kicking accuracy so he can be the primary team member to do corner kicks. After watching David Beckham videos and practicing all summer, he tells his select soccer coach he can now get 75% of his corner kicks into the goal. He had only been 50% accurate the year before. The coach decides to let Joey take 12 practice corner kicks. If he can get at least 10 of them in the goal, the coach will make him the primary corner kicker.</a:t>
            </a:r>
            <a:endParaRPr lang="en-US" dirty="0"/>
          </a:p>
        </p:txBody>
      </p:sp>
    </p:spTree>
    <p:extLst>
      <p:ext uri="{BB962C8B-B14F-4D97-AF65-F5344CB8AC3E}">
        <p14:creationId xmlns:p14="http://schemas.microsoft.com/office/powerpoint/2010/main" val="91223472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Corner kick videos</a:t>
            </a:r>
            <a:endParaRPr lang="en-US" dirty="0"/>
          </a:p>
        </p:txBody>
      </p:sp>
      <p:sp>
        <p:nvSpPr>
          <p:cNvPr id="3" name="Content Placeholder 2"/>
          <p:cNvSpPr>
            <a:spLocks noGrp="1"/>
          </p:cNvSpPr>
          <p:nvPr>
            <p:ph idx="1"/>
          </p:nvPr>
        </p:nvSpPr>
        <p:spPr/>
        <p:txBody>
          <a:bodyPr/>
          <a:lstStyle/>
          <a:p>
            <a:r>
              <a:rPr lang="en-US" dirty="0" smtClean="0">
                <a:hlinkClick r:id="rId2"/>
              </a:rPr>
              <a:t>http://www.youtube.com/watch?v=UKwnnYIxk8g</a:t>
            </a:r>
            <a:r>
              <a:rPr lang="en-US" dirty="0" smtClean="0"/>
              <a:t>  (go to 0:20)</a:t>
            </a:r>
          </a:p>
          <a:p>
            <a:r>
              <a:rPr lang="en-US" dirty="0" smtClean="0">
                <a:hlinkClick r:id="rId3"/>
              </a:rPr>
              <a:t>http://www.youtube.com/watch?v=wt-XTr22C4Y</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#3</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(a) Suppose Joey really didn’t improve – he still gets 50% of his corner kicks in the goal.  If we assume that each of his kicks is independent of each other, what is the probability that he can make at least 10 goals on the 12 practice kicks?</a:t>
            </a:r>
          </a:p>
          <a:p>
            <a:pPr marL="0" indent="0">
              <a:buNone/>
            </a:pPr>
            <a:r>
              <a:rPr lang="en-US" dirty="0" smtClean="0"/>
              <a:t>(b) Suppose Joey didn’t improve but does make at least 10 goals on the 12 kicks. If a hypothesis test associated with this situation has a significance level of 0.05, what type of error does the coach make? Explain</a:t>
            </a:r>
            <a:endParaRPr lang="en-US" dirty="0"/>
          </a:p>
        </p:txBody>
      </p:sp>
    </p:spTree>
    <p:extLst>
      <p:ext uri="{BB962C8B-B14F-4D97-AF65-F5344CB8AC3E}">
        <p14:creationId xmlns:p14="http://schemas.microsoft.com/office/powerpoint/2010/main" val="54765464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#3</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 If Joey really can make 75% of the goals and the coach insists on his making at least 10 out of the 12 goals to prove it, define the power associated with this hypothesis test and find its value.</a:t>
            </a:r>
          </a:p>
          <a:p>
            <a:pPr marL="0" indent="0">
              <a:buNone/>
            </a:pPr>
            <a:r>
              <a:rPr lang="en-US" dirty="0" smtClean="0"/>
              <a:t>(d) Based on the results in part c, is this considered a powerful test? If yes, explain why?</a:t>
            </a:r>
          </a:p>
          <a:p>
            <a:pPr marL="0" indent="0">
              <a:buNone/>
            </a:pPr>
            <a:r>
              <a:rPr lang="en-US" dirty="0" smtClean="0"/>
              <a:t>If no, explain how to improve the power of the test?</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Mountain Lions</a:t>
            </a:r>
            <a:endParaRPr lang="en-US" dirty="0"/>
          </a:p>
        </p:txBody>
      </p:sp>
      <p:sp>
        <p:nvSpPr>
          <p:cNvPr id="3" name="Content Placeholder 2"/>
          <p:cNvSpPr>
            <a:spLocks noGrp="1"/>
          </p:cNvSpPr>
          <p:nvPr>
            <p:ph idx="1"/>
          </p:nvPr>
        </p:nvSpPr>
        <p:spPr/>
        <p:txBody>
          <a:bodyPr>
            <a:normAutofit fontScale="92500" lnSpcReduction="10000"/>
          </a:bodyPr>
          <a:lstStyle/>
          <a:p>
            <a:pPr lvl="0">
              <a:buNone/>
            </a:pPr>
            <a:r>
              <a:rPr lang="en-US" dirty="0" smtClean="0"/>
              <a:t>How  much do wild mountain lions weigh?  The </a:t>
            </a:r>
            <a:r>
              <a:rPr lang="en-US" i="1" dirty="0" smtClean="0"/>
              <a:t>77</a:t>
            </a:r>
            <a:r>
              <a:rPr lang="en-US" i="1" baseline="30000" dirty="0" smtClean="0"/>
              <a:t>th</a:t>
            </a:r>
            <a:r>
              <a:rPr lang="en-US" i="1" dirty="0" smtClean="0"/>
              <a:t> Annual Report of the New Mexico Department of Game and Fish</a:t>
            </a:r>
            <a:r>
              <a:rPr lang="en-US" dirty="0" smtClean="0"/>
              <a:t>, edited by Bill Montoya, gave the following information.  Adult mountain lions captured and released for the first time in the San Andres Mountains gave the following weights (lbs.):</a:t>
            </a:r>
          </a:p>
          <a:p>
            <a:pPr lvl="0">
              <a:buNone/>
            </a:pPr>
            <a:endParaRPr lang="en-US" dirty="0" smtClean="0"/>
          </a:p>
          <a:p>
            <a:pPr lvl="0">
              <a:buNone/>
            </a:pPr>
            <a:r>
              <a:rPr lang="en-US" dirty="0" smtClean="0"/>
              <a:t>Find a 95% confidence interval for the true average weight of a mountain lion.</a:t>
            </a:r>
          </a:p>
          <a:p>
            <a:pPr>
              <a:buNone/>
            </a:pPr>
            <a:endParaRPr lang="en-US" dirty="0" smtClean="0"/>
          </a:p>
        </p:txBody>
      </p:sp>
      <p:graphicFrame>
        <p:nvGraphicFramePr>
          <p:cNvPr id="4" name="Table 3"/>
          <p:cNvGraphicFramePr>
            <a:graphicFrameLocks noGrp="1"/>
          </p:cNvGraphicFramePr>
          <p:nvPr/>
        </p:nvGraphicFramePr>
        <p:xfrm>
          <a:off x="1981200" y="4191000"/>
          <a:ext cx="6096000" cy="5181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n-US" sz="2800" dirty="0" smtClean="0">
                          <a:solidFill>
                            <a:sysClr val="windowText" lastClr="000000"/>
                          </a:solidFill>
                        </a:rPr>
                        <a:t>68</a:t>
                      </a:r>
                      <a:endParaRPr lang="en-US" sz="2800" dirty="0">
                        <a:solidFill>
                          <a:sysClr val="windowText" lastClr="000000"/>
                        </a:solidFill>
                      </a:endParaRPr>
                    </a:p>
                  </a:txBody>
                  <a:tcPr>
                    <a:solidFill>
                      <a:schemeClr val="bg1"/>
                    </a:solidFill>
                  </a:tcPr>
                </a:tc>
                <a:tc>
                  <a:txBody>
                    <a:bodyPr/>
                    <a:lstStyle/>
                    <a:p>
                      <a:pPr algn="ctr"/>
                      <a:r>
                        <a:rPr lang="en-US" sz="2800" dirty="0" smtClean="0">
                          <a:solidFill>
                            <a:sysClr val="windowText" lastClr="000000"/>
                          </a:solidFill>
                        </a:rPr>
                        <a:t>104</a:t>
                      </a:r>
                      <a:endParaRPr lang="en-US" sz="2800" dirty="0">
                        <a:solidFill>
                          <a:sysClr val="windowText" lastClr="000000"/>
                        </a:solidFill>
                      </a:endParaRPr>
                    </a:p>
                  </a:txBody>
                  <a:tcPr>
                    <a:solidFill>
                      <a:schemeClr val="bg1"/>
                    </a:solidFill>
                  </a:tcPr>
                </a:tc>
                <a:tc>
                  <a:txBody>
                    <a:bodyPr/>
                    <a:lstStyle/>
                    <a:p>
                      <a:pPr algn="ctr"/>
                      <a:r>
                        <a:rPr lang="en-US" sz="2800" dirty="0" smtClean="0">
                          <a:solidFill>
                            <a:sysClr val="windowText" lastClr="000000"/>
                          </a:solidFill>
                        </a:rPr>
                        <a:t>128</a:t>
                      </a:r>
                      <a:endParaRPr lang="en-US" sz="2800" dirty="0">
                        <a:solidFill>
                          <a:sysClr val="windowText" lastClr="000000"/>
                        </a:solidFill>
                      </a:endParaRPr>
                    </a:p>
                  </a:txBody>
                  <a:tcPr>
                    <a:solidFill>
                      <a:schemeClr val="bg1"/>
                    </a:solidFill>
                  </a:tcPr>
                </a:tc>
                <a:tc>
                  <a:txBody>
                    <a:bodyPr/>
                    <a:lstStyle/>
                    <a:p>
                      <a:pPr algn="ctr"/>
                      <a:r>
                        <a:rPr lang="en-US" sz="2800" dirty="0" smtClean="0">
                          <a:solidFill>
                            <a:sysClr val="windowText" lastClr="000000"/>
                          </a:solidFill>
                        </a:rPr>
                        <a:t>122</a:t>
                      </a:r>
                      <a:endParaRPr lang="en-US" sz="2800" dirty="0">
                        <a:solidFill>
                          <a:sysClr val="windowText" lastClr="000000"/>
                        </a:solidFill>
                      </a:endParaRPr>
                    </a:p>
                  </a:txBody>
                  <a:tcPr>
                    <a:solidFill>
                      <a:schemeClr val="bg1"/>
                    </a:solidFill>
                  </a:tcPr>
                </a:tc>
                <a:tc>
                  <a:txBody>
                    <a:bodyPr/>
                    <a:lstStyle/>
                    <a:p>
                      <a:pPr algn="ctr"/>
                      <a:r>
                        <a:rPr lang="en-US" sz="2800" dirty="0" smtClean="0">
                          <a:solidFill>
                            <a:sysClr val="windowText" lastClr="000000"/>
                          </a:solidFill>
                        </a:rPr>
                        <a:t>60</a:t>
                      </a:r>
                      <a:endParaRPr lang="en-US" sz="2800" dirty="0">
                        <a:solidFill>
                          <a:sysClr val="windowText" lastClr="000000"/>
                        </a:solidFill>
                      </a:endParaRPr>
                    </a:p>
                  </a:txBody>
                  <a:tcPr>
                    <a:solidFill>
                      <a:schemeClr val="bg1"/>
                    </a:solidFill>
                  </a:tcPr>
                </a:tc>
                <a:tc>
                  <a:txBody>
                    <a:bodyPr/>
                    <a:lstStyle/>
                    <a:p>
                      <a:pPr algn="ctr"/>
                      <a:r>
                        <a:rPr lang="en-US" sz="2800" dirty="0" smtClean="0">
                          <a:solidFill>
                            <a:sysClr val="windowText" lastClr="000000"/>
                          </a:solidFill>
                        </a:rPr>
                        <a:t>64</a:t>
                      </a:r>
                      <a:endParaRPr lang="en-US" sz="2800" dirty="0">
                        <a:solidFill>
                          <a:sysClr val="windowText" lastClr="000000"/>
                        </a:solidFill>
                      </a:endParaRP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Minitab Output</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T Confidence Intervals</a:t>
            </a:r>
            <a:endParaRPr lang="en-US" sz="2800" dirty="0" smtClean="0"/>
          </a:p>
          <a:p>
            <a:pPr>
              <a:buNone/>
            </a:pPr>
            <a:r>
              <a:rPr lang="en-US" sz="2800" b="1" dirty="0" smtClean="0"/>
              <a:t> </a:t>
            </a:r>
            <a:endParaRPr lang="en-US" sz="2800" dirty="0" smtClean="0"/>
          </a:p>
          <a:p>
            <a:pPr>
              <a:buNone/>
            </a:pPr>
            <a:r>
              <a:rPr lang="en-US" sz="2800" b="1" dirty="0" smtClean="0"/>
              <a:t> </a:t>
            </a:r>
            <a:r>
              <a:rPr lang="en-US" sz="2800" dirty="0" smtClean="0"/>
              <a:t>Variable     N      Mean    </a:t>
            </a:r>
            <a:r>
              <a:rPr lang="en-US" sz="2800" dirty="0" err="1" smtClean="0"/>
              <a:t>StDev</a:t>
            </a:r>
            <a:r>
              <a:rPr lang="en-US" sz="2800" dirty="0" smtClean="0"/>
              <a:t>  SE Mean      95.0 % CI</a:t>
            </a:r>
          </a:p>
          <a:p>
            <a:pPr>
              <a:buNone/>
            </a:pPr>
            <a:r>
              <a:rPr lang="en-US" sz="2800" dirty="0" smtClean="0"/>
              <a:t>Lion Wt      6      91.0        30.7       12.5       ( 58.8,   123.2)</a:t>
            </a:r>
          </a:p>
          <a:p>
            <a:pPr>
              <a:buNone/>
            </a:pPr>
            <a:endParaRPr lang="en-US" sz="2800"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Mountain Lions</a:t>
            </a:r>
            <a:endParaRPr lang="en-US" dirty="0"/>
          </a:p>
        </p:txBody>
      </p:sp>
      <p:sp>
        <p:nvSpPr>
          <p:cNvPr id="3" name="Content Placeholder 2"/>
          <p:cNvSpPr>
            <a:spLocks noGrp="1"/>
          </p:cNvSpPr>
          <p:nvPr>
            <p:ph idx="1"/>
          </p:nvPr>
        </p:nvSpPr>
        <p:spPr/>
        <p:txBody>
          <a:bodyPr/>
          <a:lstStyle/>
          <a:p>
            <a:pPr marL="0" indent="0">
              <a:buNone/>
            </a:pPr>
            <a:r>
              <a:rPr lang="en-US" dirty="0" smtClean="0"/>
              <a:t>Suppose that 5 years ago the weight of an adult mountain lion was 100 lbs.  Since that time, there has been somewhat of a drought in New Mexico and numerous forest fires, possibly depleting food sources for the lions.  Is there evidence from the data that the mean weight has decreased?  </a:t>
            </a:r>
          </a:p>
          <a:p>
            <a:pPr marL="0" indent="0">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Degrees of Freedom</a:t>
            </a:r>
            <a:endParaRPr lang="en-US" dirty="0"/>
          </a:p>
        </p:txBody>
      </p:sp>
      <p:sp>
        <p:nvSpPr>
          <p:cNvPr id="4" name="Content Placeholder 3"/>
          <p:cNvSpPr>
            <a:spLocks noGrp="1"/>
          </p:cNvSpPr>
          <p:nvPr>
            <p:ph idx="1"/>
          </p:nvPr>
        </p:nvSpPr>
        <p:spPr/>
        <p:txBody>
          <a:bodyPr/>
          <a:lstStyle/>
          <a:p>
            <a:endParaRPr lang="en-US"/>
          </a:p>
        </p:txBody>
      </p:sp>
      <p:pic>
        <p:nvPicPr>
          <p:cNvPr id="7169" name="Picture 1"/>
          <p:cNvPicPr>
            <a:picLocks noChangeAspect="1" noChangeArrowheads="1"/>
          </p:cNvPicPr>
          <p:nvPr/>
        </p:nvPicPr>
        <p:blipFill>
          <a:blip r:embed="rId2"/>
          <a:srcRect/>
          <a:stretch>
            <a:fillRect/>
          </a:stretch>
        </p:blipFill>
        <p:spPr bwMode="auto">
          <a:xfrm>
            <a:off x="421706" y="1219200"/>
            <a:ext cx="8372475" cy="4810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Minitab Output</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T-Test of the Mean</a:t>
            </a:r>
            <a:endParaRPr lang="en-US" sz="2800" dirty="0" smtClean="0"/>
          </a:p>
          <a:p>
            <a:pPr>
              <a:buNone/>
            </a:pPr>
            <a:r>
              <a:rPr lang="en-US" sz="2800" b="1" dirty="0" smtClean="0"/>
              <a:t> </a:t>
            </a:r>
            <a:endParaRPr lang="en-US" sz="2800" dirty="0" smtClean="0"/>
          </a:p>
          <a:p>
            <a:pPr>
              <a:buNone/>
            </a:pPr>
            <a:r>
              <a:rPr lang="en-US" sz="2800" dirty="0" smtClean="0"/>
              <a:t>Test of mu = 100.0 </a:t>
            </a:r>
            <a:r>
              <a:rPr lang="en-US" sz="2800" dirty="0" err="1" smtClean="0"/>
              <a:t>vs</a:t>
            </a:r>
            <a:r>
              <a:rPr lang="en-US" sz="2800" dirty="0" smtClean="0"/>
              <a:t> mu &lt; 100.0</a:t>
            </a:r>
          </a:p>
          <a:p>
            <a:pPr>
              <a:buNone/>
            </a:pPr>
            <a:r>
              <a:rPr lang="en-US" sz="2800" dirty="0" smtClean="0"/>
              <a:t> </a:t>
            </a:r>
          </a:p>
          <a:p>
            <a:pPr>
              <a:buNone/>
            </a:pPr>
            <a:r>
              <a:rPr lang="en-US" sz="2800" dirty="0" smtClean="0"/>
              <a:t>Variable     N      Mean    </a:t>
            </a:r>
            <a:r>
              <a:rPr lang="en-US" sz="2800" dirty="0" err="1" smtClean="0"/>
              <a:t>StDev</a:t>
            </a:r>
            <a:r>
              <a:rPr lang="en-US" sz="2800" dirty="0" smtClean="0"/>
              <a:t>   SE Mean        T          P</a:t>
            </a:r>
          </a:p>
          <a:p>
            <a:pPr>
              <a:buNone/>
            </a:pPr>
            <a:r>
              <a:rPr lang="en-US" sz="2800" dirty="0" smtClean="0"/>
              <a:t>Lion Wt      6      91.0       30.7      12.5           -0.72     0.25</a:t>
            </a:r>
          </a:p>
          <a:p>
            <a:pPr>
              <a:buNone/>
            </a:pPr>
            <a:endParaRPr lang="en-US" sz="28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 Food French Fries</a:t>
            </a:r>
            <a:endParaRPr lang="en-US" dirty="0"/>
          </a:p>
        </p:txBody>
      </p:sp>
      <p:sp>
        <p:nvSpPr>
          <p:cNvPr id="3" name="Content Placeholder 2"/>
          <p:cNvSpPr>
            <a:spLocks noGrp="1"/>
          </p:cNvSpPr>
          <p:nvPr>
            <p:ph idx="1"/>
          </p:nvPr>
        </p:nvSpPr>
        <p:spPr/>
        <p:txBody>
          <a:bodyPr>
            <a:normAutofit fontScale="92500"/>
          </a:bodyPr>
          <a:lstStyle/>
          <a:p>
            <a:pPr marL="0" lvl="0" indent="0">
              <a:buNone/>
            </a:pPr>
            <a:r>
              <a:rPr lang="en-US" dirty="0" smtClean="0"/>
              <a:t>How many calories are there in 3 ounces of </a:t>
            </a:r>
            <a:r>
              <a:rPr lang="en-US" dirty="0" err="1" smtClean="0"/>
              <a:t>french</a:t>
            </a:r>
            <a:r>
              <a:rPr lang="en-US" dirty="0" smtClean="0"/>
              <a:t> fries?  It depends on where you go to get them.  Good Cholesterol Bad Cholesterol, by Roth and </a:t>
            </a:r>
            <a:r>
              <a:rPr lang="en-US" dirty="0" err="1" smtClean="0"/>
              <a:t>Streicher</a:t>
            </a:r>
            <a:r>
              <a:rPr lang="en-US" dirty="0" smtClean="0"/>
              <a:t>, gives the data from 8 popular fast-food restaurants.  The data are (in calories)</a:t>
            </a:r>
          </a:p>
          <a:p>
            <a:pPr marL="0" indent="0">
              <a:buNone/>
            </a:pPr>
            <a:endParaRPr lang="en-US" dirty="0" smtClean="0"/>
          </a:p>
          <a:p>
            <a:pPr marL="0" indent="0">
              <a:buNone/>
            </a:pPr>
            <a:endParaRPr lang="en-US" dirty="0" smtClean="0"/>
          </a:p>
          <a:p>
            <a:pPr marL="0" indent="0">
              <a:buNone/>
            </a:pPr>
            <a:r>
              <a:rPr lang="en-US" dirty="0" smtClean="0"/>
              <a:t>Find a 95% confidence interval for the true mean caloric content in 3 ounces of fast food </a:t>
            </a:r>
            <a:r>
              <a:rPr lang="en-US" dirty="0" err="1" smtClean="0"/>
              <a:t>french</a:t>
            </a:r>
            <a:r>
              <a:rPr lang="en-US" dirty="0" smtClean="0"/>
              <a:t> fries.</a:t>
            </a:r>
            <a:endParaRPr lang="en-US" dirty="0"/>
          </a:p>
        </p:txBody>
      </p:sp>
      <p:graphicFrame>
        <p:nvGraphicFramePr>
          <p:cNvPr id="4" name="Table 3"/>
          <p:cNvGraphicFramePr>
            <a:graphicFrameLocks noGrp="1"/>
          </p:cNvGraphicFramePr>
          <p:nvPr/>
        </p:nvGraphicFramePr>
        <p:xfrm>
          <a:off x="990600" y="4343400"/>
          <a:ext cx="6096000" cy="490728"/>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pPr marL="0" marR="0" algn="ctr">
                        <a:lnSpc>
                          <a:spcPct val="115000"/>
                        </a:lnSpc>
                        <a:spcBef>
                          <a:spcPts val="0"/>
                        </a:spcBef>
                        <a:spcAft>
                          <a:spcPts val="1000"/>
                        </a:spcAft>
                      </a:pPr>
                      <a:r>
                        <a:rPr lang="en-US" sz="2800" b="0" dirty="0">
                          <a:solidFill>
                            <a:schemeClr val="tx1"/>
                          </a:solidFill>
                          <a:latin typeface="Calibri"/>
                          <a:ea typeface="Calibri"/>
                          <a:cs typeface="Times New Roman"/>
                        </a:rPr>
                        <a:t>222</a:t>
                      </a:r>
                      <a:endParaRPr lang="en-US" sz="2400" b="0" dirty="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a:solidFill>
                            <a:schemeClr val="tx1"/>
                          </a:solidFill>
                          <a:latin typeface="Calibri"/>
                          <a:ea typeface="Calibri"/>
                          <a:cs typeface="Times New Roman"/>
                        </a:rPr>
                        <a:t>255</a:t>
                      </a:r>
                      <a:endParaRPr lang="en-US" sz="2400" b="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dirty="0">
                          <a:solidFill>
                            <a:schemeClr val="tx1"/>
                          </a:solidFill>
                          <a:latin typeface="Calibri"/>
                          <a:ea typeface="Calibri"/>
                          <a:cs typeface="Times New Roman"/>
                        </a:rPr>
                        <a:t>254</a:t>
                      </a:r>
                      <a:endParaRPr lang="en-US" sz="2400" b="0" dirty="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a:solidFill>
                            <a:schemeClr val="tx1"/>
                          </a:solidFill>
                          <a:latin typeface="Calibri"/>
                          <a:ea typeface="Calibri"/>
                          <a:cs typeface="Times New Roman"/>
                        </a:rPr>
                        <a:t>230</a:t>
                      </a:r>
                      <a:endParaRPr lang="en-US" sz="2400" b="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a:solidFill>
                            <a:schemeClr val="tx1"/>
                          </a:solidFill>
                          <a:latin typeface="Calibri"/>
                          <a:ea typeface="Calibri"/>
                          <a:cs typeface="Times New Roman"/>
                        </a:rPr>
                        <a:t>249</a:t>
                      </a:r>
                      <a:endParaRPr lang="en-US" sz="2400" b="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a:solidFill>
                            <a:schemeClr val="tx1"/>
                          </a:solidFill>
                          <a:latin typeface="Calibri"/>
                          <a:ea typeface="Calibri"/>
                          <a:cs typeface="Times New Roman"/>
                        </a:rPr>
                        <a:t>222</a:t>
                      </a:r>
                      <a:endParaRPr lang="en-US" sz="2400" b="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a:solidFill>
                            <a:schemeClr val="tx1"/>
                          </a:solidFill>
                          <a:latin typeface="Calibri"/>
                          <a:ea typeface="Calibri"/>
                          <a:cs typeface="Times New Roman"/>
                        </a:rPr>
                        <a:t>237</a:t>
                      </a:r>
                      <a:endParaRPr lang="en-US" sz="2400" b="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dirty="0">
                          <a:solidFill>
                            <a:schemeClr val="tx1"/>
                          </a:solidFill>
                          <a:latin typeface="Calibri"/>
                          <a:ea typeface="Calibri"/>
                          <a:cs typeface="Times New Roman"/>
                        </a:rPr>
                        <a:t>287</a:t>
                      </a:r>
                      <a:endParaRPr lang="en-US" sz="2400" b="0" dirty="0">
                        <a:solidFill>
                          <a:schemeClr val="tx1"/>
                        </a:solidFill>
                        <a:latin typeface="Calibri"/>
                        <a:ea typeface="Calibri"/>
                        <a:cs typeface="Times New Roman"/>
                      </a:endParaRPr>
                    </a:p>
                  </a:txBody>
                  <a:tcPr marL="68580" marR="68580" marT="0" marB="0">
                    <a:solidFill>
                      <a:schemeClr val="bg1"/>
                    </a:solidFill>
                  </a:tcPr>
                </a:tc>
              </a:tr>
            </a:tbl>
          </a:graphicData>
        </a:graphic>
      </p:graphicFrame>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Minitab Output</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T Confidence Intervals</a:t>
            </a:r>
            <a:endParaRPr lang="en-US" sz="2800" dirty="0" smtClean="0"/>
          </a:p>
          <a:p>
            <a:pPr>
              <a:buNone/>
            </a:pPr>
            <a:r>
              <a:rPr lang="en-US" sz="2800" b="1" dirty="0" smtClean="0"/>
              <a:t> </a:t>
            </a:r>
            <a:endParaRPr lang="en-US" sz="2800" dirty="0" smtClean="0"/>
          </a:p>
          <a:p>
            <a:pPr>
              <a:buNone/>
            </a:pPr>
            <a:r>
              <a:rPr lang="en-US" sz="2800" b="1" dirty="0" smtClean="0"/>
              <a:t> </a:t>
            </a:r>
            <a:endParaRPr lang="en-US" sz="2800" dirty="0" smtClean="0"/>
          </a:p>
          <a:p>
            <a:pPr>
              <a:buNone/>
            </a:pPr>
            <a:r>
              <a:rPr lang="en-US" sz="2800" dirty="0" smtClean="0"/>
              <a:t>Variable    N    Mean    </a:t>
            </a:r>
            <a:r>
              <a:rPr lang="en-US" sz="2800" dirty="0" err="1" smtClean="0"/>
              <a:t>StDev</a:t>
            </a:r>
            <a:r>
              <a:rPr lang="en-US" sz="2800" dirty="0" smtClean="0"/>
              <a:t>   SE Mean       95.0 % CI</a:t>
            </a:r>
          </a:p>
          <a:p>
            <a:pPr>
              <a:buNone/>
            </a:pPr>
            <a:r>
              <a:rPr lang="en-US" sz="2800" dirty="0" smtClean="0"/>
              <a:t>Fries          8    244.50    21.73     7.68     (226.32,  262.68)</a:t>
            </a:r>
          </a:p>
          <a:p>
            <a:pPr>
              <a:buNone/>
            </a:pPr>
            <a:endParaRPr lang="en-US" sz="2800"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fast fries</a:t>
            </a:r>
            <a:endParaRPr lang="en-US" dirty="0"/>
          </a:p>
        </p:txBody>
      </p:sp>
      <p:sp>
        <p:nvSpPr>
          <p:cNvPr id="3" name="Content Placeholder 2"/>
          <p:cNvSpPr>
            <a:spLocks noGrp="1"/>
          </p:cNvSpPr>
          <p:nvPr>
            <p:ph idx="1"/>
          </p:nvPr>
        </p:nvSpPr>
        <p:spPr/>
        <p:txBody>
          <a:bodyPr/>
          <a:lstStyle/>
          <a:p>
            <a:pPr marL="0" indent="0">
              <a:buNone/>
            </a:pPr>
            <a:r>
              <a:rPr lang="en-US" dirty="0" smtClean="0"/>
              <a:t>Suppose that 10 years ago the mean number of calories in 3 ounces of </a:t>
            </a:r>
            <a:r>
              <a:rPr lang="en-US" dirty="0" err="1" smtClean="0"/>
              <a:t>french</a:t>
            </a:r>
            <a:r>
              <a:rPr lang="en-US" dirty="0" smtClean="0"/>
              <a:t> fries from all fast food places was 260.  Since that time, there has been considerable "health talk."  Is there evidence from the data that the mean number of calories has decreased?  Answer this question by performing an appropriate test of significance.</a:t>
            </a:r>
          </a:p>
          <a:p>
            <a:pPr marL="0" indent="0">
              <a:buNone/>
            </a:pP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t>
            </a:r>
            <a:r>
              <a:rPr lang="en-US" dirty="0" err="1" smtClean="0"/>
              <a:t>minitab</a:t>
            </a:r>
            <a:endParaRPr lang="en-US" dirty="0"/>
          </a:p>
        </p:txBody>
      </p:sp>
      <p:sp>
        <p:nvSpPr>
          <p:cNvPr id="3" name="Content Placeholder 2"/>
          <p:cNvSpPr>
            <a:spLocks noGrp="1"/>
          </p:cNvSpPr>
          <p:nvPr>
            <p:ph idx="1"/>
          </p:nvPr>
        </p:nvSpPr>
        <p:spPr>
          <a:xfrm>
            <a:off x="457200" y="1524000"/>
            <a:ext cx="8229600" cy="4525963"/>
          </a:xfrm>
        </p:spPr>
        <p:txBody>
          <a:bodyPr>
            <a:noAutofit/>
          </a:bodyPr>
          <a:lstStyle/>
          <a:p>
            <a:pPr marL="0" indent="0">
              <a:buNone/>
            </a:pPr>
            <a:r>
              <a:rPr lang="en-US" sz="1800" dirty="0" smtClean="0">
                <a:latin typeface="Courier" pitchFamily="49" charset="0"/>
              </a:rPr>
              <a:t> </a:t>
            </a:r>
          </a:p>
          <a:p>
            <a:pPr marL="0" indent="0">
              <a:buNone/>
            </a:pPr>
            <a:r>
              <a:rPr lang="en-US" sz="1800" b="1" dirty="0" smtClean="0">
                <a:latin typeface="Courier" pitchFamily="49" charset="0"/>
              </a:rPr>
              <a:t>T-Test of the Mean</a:t>
            </a:r>
            <a:endParaRPr lang="en-US" sz="1800" dirty="0" smtClean="0">
              <a:latin typeface="Courier" pitchFamily="49" charset="0"/>
            </a:endParaRPr>
          </a:p>
          <a:p>
            <a:pPr marL="0" indent="0">
              <a:buNone/>
            </a:pPr>
            <a:r>
              <a:rPr lang="en-US" sz="1800" b="1" dirty="0" smtClean="0">
                <a:latin typeface="Courier" pitchFamily="49" charset="0"/>
              </a:rPr>
              <a:t> </a:t>
            </a:r>
            <a:endParaRPr lang="en-US" sz="1800" dirty="0" smtClean="0">
              <a:latin typeface="Courier" pitchFamily="49" charset="0"/>
            </a:endParaRPr>
          </a:p>
          <a:p>
            <a:pPr marL="0" indent="0">
              <a:buNone/>
            </a:pPr>
            <a:r>
              <a:rPr lang="en-US" sz="1800" b="1" dirty="0" smtClean="0">
                <a:latin typeface="Courier" pitchFamily="49" charset="0"/>
              </a:rPr>
              <a:t> </a:t>
            </a:r>
            <a:endParaRPr lang="en-US" sz="1800" dirty="0" smtClean="0">
              <a:latin typeface="Courier" pitchFamily="49" charset="0"/>
            </a:endParaRPr>
          </a:p>
          <a:p>
            <a:pPr marL="0" indent="0">
              <a:buNone/>
            </a:pPr>
            <a:r>
              <a:rPr lang="en-US" sz="1800" dirty="0" smtClean="0">
                <a:latin typeface="Courier" pitchFamily="49" charset="0"/>
              </a:rPr>
              <a:t>Test of mu = 260.00 </a:t>
            </a:r>
            <a:r>
              <a:rPr lang="en-US" sz="1800" dirty="0" err="1" smtClean="0">
                <a:latin typeface="Courier" pitchFamily="49" charset="0"/>
              </a:rPr>
              <a:t>vs</a:t>
            </a:r>
            <a:r>
              <a:rPr lang="en-US" sz="1800" dirty="0" smtClean="0">
                <a:latin typeface="Courier" pitchFamily="49" charset="0"/>
              </a:rPr>
              <a:t> mu &lt; 260.00</a:t>
            </a:r>
          </a:p>
          <a:p>
            <a:pPr marL="0" indent="0">
              <a:buNone/>
            </a:pPr>
            <a:r>
              <a:rPr lang="en-US" sz="1800" dirty="0" smtClean="0">
                <a:latin typeface="Courier" pitchFamily="49" charset="0"/>
              </a:rPr>
              <a:t> </a:t>
            </a:r>
          </a:p>
          <a:p>
            <a:pPr marL="0" indent="0">
              <a:buNone/>
            </a:pPr>
            <a:r>
              <a:rPr lang="en-US" sz="1800" dirty="0" smtClean="0">
                <a:latin typeface="Courier" pitchFamily="49" charset="0"/>
              </a:rPr>
              <a:t>Variable   N   Mean    </a:t>
            </a:r>
            <a:r>
              <a:rPr lang="en-US" sz="1800" dirty="0" err="1" smtClean="0">
                <a:latin typeface="Courier" pitchFamily="49" charset="0"/>
              </a:rPr>
              <a:t>StDev</a:t>
            </a:r>
            <a:r>
              <a:rPr lang="en-US" sz="1800" dirty="0" smtClean="0">
                <a:latin typeface="Courier" pitchFamily="49" charset="0"/>
              </a:rPr>
              <a:t>   SE Mean     T       P</a:t>
            </a:r>
          </a:p>
          <a:p>
            <a:pPr marL="0" indent="0">
              <a:buNone/>
            </a:pPr>
            <a:r>
              <a:rPr lang="en-US" sz="1800" dirty="0" smtClean="0">
                <a:latin typeface="Courier" pitchFamily="49" charset="0"/>
              </a:rPr>
              <a:t>Fries      8   244.50  21.73   7.68       -2.02    0.042</a:t>
            </a:r>
          </a:p>
          <a:p>
            <a:pPr marL="0" indent="0">
              <a:buNone/>
            </a:pPr>
            <a:endParaRPr lang="en-US" sz="1800" dirty="0">
              <a:latin typeface="Courier" pitchFamily="49"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Rowing</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dirty="0" smtClean="0"/>
              <a:t>What aspects of rowing technique distinguish novice and skilled competitive rowers?  Researchers compared two groups of female competitive rowers: a group of skilled rowers and a group of novices.  The researchers measured many mechanical aspects of rowing style as the subjects rowed on a Stanford Rowing </a:t>
            </a:r>
            <a:r>
              <a:rPr lang="en-US" dirty="0" err="1" smtClean="0"/>
              <a:t>Ergometer</a:t>
            </a:r>
            <a:r>
              <a:rPr lang="en-US" dirty="0" smtClean="0"/>
              <a:t>.  One important variable is the angular velocity of the knee, which describes the rate at which the knee joint opens as the legs push the body back on the gliding seat.  The data show no outliers or strong </a:t>
            </a:r>
            <a:r>
              <a:rPr lang="en-US" dirty="0" err="1" smtClean="0"/>
              <a:t>skewness</a:t>
            </a:r>
            <a:r>
              <a:rPr lang="en-US" dirty="0" smtClean="0"/>
              <a:t>.  Here is the SAS computer output.</a:t>
            </a:r>
          </a:p>
          <a:p>
            <a:pPr marL="0" indent="0">
              <a:buNone/>
            </a:pP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Output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latin typeface="Courier" pitchFamily="49" charset="0"/>
              </a:rPr>
              <a:t>TTEST PROCEDURE</a:t>
            </a:r>
          </a:p>
          <a:p>
            <a:pPr>
              <a:buNone/>
            </a:pPr>
            <a:r>
              <a:rPr lang="en-US" dirty="0" smtClean="0">
                <a:latin typeface="Courier" pitchFamily="49" charset="0"/>
              </a:rPr>
              <a:t>Variable: KNEE</a:t>
            </a:r>
          </a:p>
          <a:p>
            <a:pPr>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r>
              <a:rPr lang="en-US" dirty="0" smtClean="0"/>
              <a:t>Is knee velocity higher for skilled rowers?</a:t>
            </a:r>
          </a:p>
          <a:p>
            <a:r>
              <a:rPr lang="en-US" dirty="0" smtClean="0"/>
              <a:t>Give a 95% confidence interval for the mean difference between the knee velocities of skilled and novice rowers.</a:t>
            </a:r>
          </a:p>
          <a:p>
            <a:pPr>
              <a:buNone/>
            </a:pPr>
            <a:endParaRPr lang="en-US" dirty="0"/>
          </a:p>
        </p:txBody>
      </p:sp>
      <p:graphicFrame>
        <p:nvGraphicFramePr>
          <p:cNvPr id="4" name="Table 3"/>
          <p:cNvGraphicFramePr>
            <a:graphicFrameLocks noGrp="1"/>
          </p:cNvGraphicFramePr>
          <p:nvPr/>
        </p:nvGraphicFramePr>
        <p:xfrm>
          <a:off x="609600" y="2438400"/>
          <a:ext cx="7543800" cy="1112520"/>
        </p:xfrm>
        <a:graphic>
          <a:graphicData uri="http://schemas.openxmlformats.org/drawingml/2006/table">
            <a:tbl>
              <a:tblPr firstRow="1" bandRow="1">
                <a:tableStyleId>{5C22544A-7EE6-4342-B048-85BDC9FD1C3A}</a:tableStyleId>
              </a:tblPr>
              <a:tblGrid>
                <a:gridCol w="1508760"/>
                <a:gridCol w="1508760"/>
                <a:gridCol w="1508760"/>
                <a:gridCol w="1508760"/>
                <a:gridCol w="1508760"/>
              </a:tblGrid>
              <a:tr h="370840">
                <a:tc>
                  <a:txBody>
                    <a:bodyPr/>
                    <a:lstStyle/>
                    <a:p>
                      <a:pPr>
                        <a:lnSpc>
                          <a:spcPct val="115000"/>
                        </a:lnSpc>
                      </a:pPr>
                      <a:r>
                        <a:rPr lang="en-US" sz="1800" dirty="0">
                          <a:solidFill>
                            <a:sysClr val="windowText" lastClr="000000"/>
                          </a:solidFill>
                          <a:latin typeface="Courier" pitchFamily="49" charset="0"/>
                          <a:ea typeface="Calibri"/>
                          <a:cs typeface="Times New Roman"/>
                        </a:rPr>
                        <a:t>GROUP</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N</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Mean</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Std Dev</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Std Error</a:t>
                      </a:r>
                      <a:endParaRPr lang="en-US" sz="16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dirty="0">
                          <a:solidFill>
                            <a:sysClr val="windowText" lastClr="000000"/>
                          </a:solidFill>
                          <a:latin typeface="Courier" pitchFamily="49" charset="0"/>
                          <a:ea typeface="Calibri"/>
                          <a:cs typeface="Times New Roman"/>
                        </a:rPr>
                        <a:t>SKILLED</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10</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4.18283335</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0.47905935</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0.15149187</a:t>
                      </a:r>
                      <a:endParaRPr lang="en-US" sz="16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dirty="0">
                          <a:solidFill>
                            <a:sysClr val="windowText" lastClr="000000"/>
                          </a:solidFill>
                          <a:latin typeface="Courier" pitchFamily="49" charset="0"/>
                          <a:ea typeface="Calibri"/>
                          <a:cs typeface="Times New Roman"/>
                        </a:rPr>
                        <a:t>NOVICE</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8</a:t>
                      </a:r>
                      <a:endParaRPr lang="en-US" sz="16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3.01000000</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0.95894830</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0.33903942</a:t>
                      </a:r>
                      <a:endParaRPr lang="en-US" sz="1600" dirty="0">
                        <a:solidFill>
                          <a:sysClr val="windowText" lastClr="000000"/>
                        </a:solidFill>
                        <a:latin typeface="Courier" pitchFamily="49" charset="0"/>
                      </a:endParaRPr>
                    </a:p>
                  </a:txBody>
                  <a:tcPr marL="68580" marR="68580" marT="0" marB="0">
                    <a:solidFill>
                      <a:schemeClr val="bg1"/>
                    </a:solidFill>
                  </a:tcPr>
                </a:tc>
              </a:tr>
            </a:tbl>
          </a:graphicData>
        </a:graphic>
      </p:graphicFrame>
      <p:graphicFrame>
        <p:nvGraphicFramePr>
          <p:cNvPr id="5" name="Table 4"/>
          <p:cNvGraphicFramePr>
            <a:graphicFrameLocks noGrp="1"/>
          </p:cNvGraphicFramePr>
          <p:nvPr/>
        </p:nvGraphicFramePr>
        <p:xfrm>
          <a:off x="609600" y="3581400"/>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nSpc>
                          <a:spcPct val="115000"/>
                        </a:lnSpc>
                      </a:pPr>
                      <a:r>
                        <a:rPr lang="en-US" sz="1800" dirty="0">
                          <a:solidFill>
                            <a:sysClr val="windowText" lastClr="000000"/>
                          </a:solidFill>
                          <a:latin typeface="Courier" pitchFamily="49" charset="0"/>
                          <a:ea typeface="Calibri"/>
                          <a:cs typeface="Times New Roman"/>
                        </a:rPr>
                        <a:t>Variances</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T</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DF</a:t>
                      </a:r>
                      <a:endParaRPr lang="en-US" sz="16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err="1">
                          <a:solidFill>
                            <a:sysClr val="windowText" lastClr="000000"/>
                          </a:solidFill>
                          <a:latin typeface="Courier" pitchFamily="49" charset="0"/>
                          <a:ea typeface="Calibri"/>
                          <a:cs typeface="Times New Roman"/>
                        </a:rPr>
                        <a:t>Prob</a:t>
                      </a:r>
                      <a:r>
                        <a:rPr lang="en-US" sz="1800" dirty="0">
                          <a:solidFill>
                            <a:sysClr val="windowText" lastClr="000000"/>
                          </a:solidFill>
                          <a:latin typeface="Courier" pitchFamily="49" charset="0"/>
                          <a:ea typeface="Calibri"/>
                          <a:cs typeface="Times New Roman"/>
                        </a:rPr>
                        <a:t> &gt; |T|</a:t>
                      </a:r>
                      <a:endParaRPr lang="en-US" sz="16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dirty="0">
                          <a:solidFill>
                            <a:sysClr val="windowText" lastClr="000000"/>
                          </a:solidFill>
                          <a:latin typeface="Courier" pitchFamily="49" charset="0"/>
                          <a:ea typeface="Calibri"/>
                          <a:cs typeface="Times New Roman"/>
                        </a:rPr>
                        <a:t>Unequal</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3.1583</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9.8</a:t>
                      </a:r>
                      <a:endParaRPr lang="en-US" sz="16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0.0104</a:t>
                      </a:r>
                      <a:endParaRPr lang="en-US" sz="16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dirty="0">
                          <a:solidFill>
                            <a:sysClr val="windowText" lastClr="000000"/>
                          </a:solidFill>
                          <a:latin typeface="Courier" pitchFamily="49" charset="0"/>
                          <a:ea typeface="Calibri"/>
                          <a:cs typeface="Times New Roman"/>
                        </a:rPr>
                        <a:t>Equal</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3.3918</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16.0</a:t>
                      </a:r>
                      <a:endParaRPr lang="en-US" sz="16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0.0037</a:t>
                      </a:r>
                      <a:endParaRPr lang="en-US" sz="1600" dirty="0">
                        <a:solidFill>
                          <a:sysClr val="windowText" lastClr="000000"/>
                        </a:solidFill>
                        <a:latin typeface="Courier" pitchFamily="49" charset="0"/>
                      </a:endParaRPr>
                    </a:p>
                  </a:txBody>
                  <a:tcPr marL="68580" marR="68580" marT="0" marB="0">
                    <a:solidFill>
                      <a:schemeClr val="bg1"/>
                    </a:solidFill>
                  </a:tcPr>
                </a:tc>
              </a:tr>
            </a:tbl>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 self concept</a:t>
            </a:r>
            <a:endParaRPr lang="en-US" dirty="0"/>
          </a:p>
        </p:txBody>
      </p:sp>
      <p:sp>
        <p:nvSpPr>
          <p:cNvPr id="3" name="Content Placeholder 2"/>
          <p:cNvSpPr>
            <a:spLocks noGrp="1"/>
          </p:cNvSpPr>
          <p:nvPr>
            <p:ph idx="1"/>
          </p:nvPr>
        </p:nvSpPr>
        <p:spPr/>
        <p:txBody>
          <a:bodyPr/>
          <a:lstStyle/>
          <a:p>
            <a:pPr marL="0" lvl="0" indent="0">
              <a:buNone/>
            </a:pPr>
            <a:r>
              <a:rPr lang="en-US" dirty="0" smtClean="0"/>
              <a:t>Here is SAS output for a study of the self-concept of seventh grade students.  The variable SC is the score on the Piers-Harris Self Concept Scale.  </a:t>
            </a:r>
          </a:p>
          <a:p>
            <a:pPr marL="0" indent="0">
              <a:buNone/>
            </a:pPr>
            <a:endParaRPr lang="en-US" dirty="0" smtClean="0"/>
          </a:p>
          <a:p>
            <a:pPr marL="0" indent="0">
              <a:buNone/>
            </a:pPr>
            <a:r>
              <a:rPr lang="en-US" dirty="0" smtClean="0"/>
              <a:t>The researchers wished to determine if males and female students differ in mean self-concept scores.</a:t>
            </a:r>
          </a:p>
          <a:p>
            <a:pPr marL="0" indent="0">
              <a:buNone/>
            </a:pP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on Self Concept</a:t>
            </a:r>
            <a:endParaRPr lang="en-US" dirty="0"/>
          </a:p>
        </p:txBody>
      </p:sp>
      <p:sp>
        <p:nvSpPr>
          <p:cNvPr id="3" name="Content Placeholder 2"/>
          <p:cNvSpPr>
            <a:spLocks noGrp="1"/>
          </p:cNvSpPr>
          <p:nvPr>
            <p:ph idx="1"/>
          </p:nvPr>
        </p:nvSpPr>
        <p:spPr/>
        <p:txBody>
          <a:bodyPr/>
          <a:lstStyle/>
          <a:p>
            <a:pPr>
              <a:buNone/>
            </a:pPr>
            <a:r>
              <a:rPr lang="en-US" dirty="0" smtClean="0">
                <a:latin typeface="Courier" pitchFamily="49" charset="0"/>
              </a:rPr>
              <a:t>TTEST PROCEDURE</a:t>
            </a:r>
          </a:p>
          <a:p>
            <a:pPr>
              <a:buNone/>
            </a:pPr>
            <a:r>
              <a:rPr lang="en-US" dirty="0" smtClean="0">
                <a:latin typeface="Courier" pitchFamily="49" charset="0"/>
              </a:rPr>
              <a:t>Variable: SC</a:t>
            </a:r>
          </a:p>
          <a:p>
            <a:pPr>
              <a:buNone/>
            </a:pPr>
            <a:endParaRPr lang="en-US" dirty="0"/>
          </a:p>
        </p:txBody>
      </p:sp>
      <p:graphicFrame>
        <p:nvGraphicFramePr>
          <p:cNvPr id="4" name="Table 3"/>
          <p:cNvGraphicFramePr>
            <a:graphicFrameLocks noGrp="1"/>
          </p:cNvGraphicFramePr>
          <p:nvPr/>
        </p:nvGraphicFramePr>
        <p:xfrm>
          <a:off x="457200" y="2743200"/>
          <a:ext cx="8229600" cy="111252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nSpc>
                          <a:spcPct val="115000"/>
                        </a:lnSpc>
                      </a:pPr>
                      <a:r>
                        <a:rPr lang="en-US" sz="1800" dirty="0">
                          <a:solidFill>
                            <a:sysClr val="windowText" lastClr="000000"/>
                          </a:solidFill>
                          <a:latin typeface="Calibri"/>
                          <a:ea typeface="Calibri"/>
                          <a:cs typeface="Times New Roman"/>
                        </a:rPr>
                        <a:t>SEX</a:t>
                      </a:r>
                      <a:endParaRPr lang="en-US" sz="1800" dirty="0">
                        <a:solidFill>
                          <a:sysClr val="windowText" lastClr="000000"/>
                        </a:solidFill>
                        <a:latin typeface="Calibri"/>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alibri"/>
                          <a:ea typeface="Calibri"/>
                          <a:cs typeface="Times New Roman"/>
                        </a:rPr>
                        <a:t>N</a:t>
                      </a:r>
                      <a:endParaRPr lang="en-US" sz="1800">
                        <a:solidFill>
                          <a:sysClr val="windowText" lastClr="000000"/>
                        </a:solidFill>
                        <a:latin typeface="Calibri"/>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alibri"/>
                          <a:ea typeface="Calibri"/>
                          <a:cs typeface="Times New Roman"/>
                        </a:rPr>
                        <a:t>Mean</a:t>
                      </a:r>
                      <a:endParaRPr lang="en-US" sz="1800">
                        <a:solidFill>
                          <a:sysClr val="windowText" lastClr="000000"/>
                        </a:solidFill>
                        <a:latin typeface="Calibri"/>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alibri"/>
                          <a:ea typeface="Calibri"/>
                          <a:cs typeface="Times New Roman"/>
                        </a:rPr>
                        <a:t>Std Dev</a:t>
                      </a:r>
                      <a:endParaRPr lang="en-US" sz="1800">
                        <a:solidFill>
                          <a:sysClr val="windowText" lastClr="000000"/>
                        </a:solidFill>
                        <a:latin typeface="Calibri"/>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alibri"/>
                          <a:ea typeface="Calibri"/>
                          <a:cs typeface="Times New Roman"/>
                        </a:rPr>
                        <a:t>Std Error</a:t>
                      </a:r>
                      <a:endParaRPr lang="en-US" sz="1800" dirty="0">
                        <a:solidFill>
                          <a:sysClr val="windowText" lastClr="000000"/>
                        </a:solidFill>
                        <a:latin typeface="Calibri"/>
                      </a:endParaRPr>
                    </a:p>
                  </a:txBody>
                  <a:tcPr marL="68580" marR="68580" marT="0" marB="0">
                    <a:solidFill>
                      <a:schemeClr val="bg1"/>
                    </a:solidFill>
                  </a:tcPr>
                </a:tc>
              </a:tr>
              <a:tr h="370840">
                <a:tc>
                  <a:txBody>
                    <a:bodyPr/>
                    <a:lstStyle/>
                    <a:p>
                      <a:pPr>
                        <a:lnSpc>
                          <a:spcPct val="115000"/>
                        </a:lnSpc>
                      </a:pPr>
                      <a:r>
                        <a:rPr lang="en-US" sz="1800" dirty="0">
                          <a:solidFill>
                            <a:sysClr val="windowText" lastClr="000000"/>
                          </a:solidFill>
                          <a:latin typeface="Courier" pitchFamily="49" charset="0"/>
                          <a:ea typeface="Calibri"/>
                          <a:cs typeface="Times New Roman"/>
                        </a:rPr>
                        <a:t>F</a:t>
                      </a:r>
                      <a:endParaRPr lang="en-US" sz="18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31</a:t>
                      </a:r>
                      <a:endParaRPr lang="en-US" sz="18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55.51612903</a:t>
                      </a:r>
                      <a:endParaRPr lang="en-US" sz="18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12.69611743</a:t>
                      </a:r>
                      <a:endParaRPr lang="en-US" sz="18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2.28029001</a:t>
                      </a:r>
                      <a:endParaRPr lang="en-US" sz="18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a:solidFill>
                            <a:sysClr val="windowText" lastClr="000000"/>
                          </a:solidFill>
                          <a:latin typeface="Courier" pitchFamily="49" charset="0"/>
                          <a:ea typeface="Calibri"/>
                          <a:cs typeface="Times New Roman"/>
                        </a:rPr>
                        <a:t>M</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47</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57.91489362</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12.26488410</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1.78901722</a:t>
                      </a:r>
                      <a:endParaRPr lang="en-US" sz="1800" dirty="0">
                        <a:solidFill>
                          <a:sysClr val="windowText" lastClr="000000"/>
                        </a:solidFill>
                        <a:latin typeface="Courier" pitchFamily="49" charset="0"/>
                      </a:endParaRPr>
                    </a:p>
                  </a:txBody>
                  <a:tcPr marL="68580" marR="68580" marT="0" marB="0">
                    <a:solidFill>
                      <a:schemeClr val="bg1"/>
                    </a:solidFill>
                  </a:tcPr>
                </a:tc>
              </a:tr>
            </a:tbl>
          </a:graphicData>
        </a:graphic>
      </p:graphicFrame>
      <p:graphicFrame>
        <p:nvGraphicFramePr>
          <p:cNvPr id="5" name="Table 4"/>
          <p:cNvGraphicFramePr>
            <a:graphicFrameLocks noGrp="1"/>
          </p:cNvGraphicFramePr>
          <p:nvPr/>
        </p:nvGraphicFramePr>
        <p:xfrm>
          <a:off x="533400" y="4876800"/>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nSpc>
                          <a:spcPct val="115000"/>
                        </a:lnSpc>
                      </a:pPr>
                      <a:r>
                        <a:rPr lang="en-US" sz="1800" dirty="0">
                          <a:solidFill>
                            <a:sysClr val="windowText" lastClr="000000"/>
                          </a:solidFill>
                          <a:latin typeface="Courier" pitchFamily="49" charset="0"/>
                          <a:ea typeface="Calibri"/>
                          <a:cs typeface="Times New Roman"/>
                        </a:rPr>
                        <a:t>Variances</a:t>
                      </a:r>
                      <a:endParaRPr lang="en-US" sz="18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T</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DF</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Prob &gt; |T|</a:t>
                      </a:r>
                      <a:endParaRPr lang="en-US" sz="180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a:solidFill>
                            <a:sysClr val="windowText" lastClr="000000"/>
                          </a:solidFill>
                          <a:latin typeface="Courier" pitchFamily="49" charset="0"/>
                          <a:ea typeface="Calibri"/>
                          <a:cs typeface="Times New Roman"/>
                        </a:rPr>
                        <a:t>Unequal</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-0.8276</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62.8</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0.4110</a:t>
                      </a:r>
                      <a:endParaRPr lang="en-US" sz="18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a:solidFill>
                            <a:sysClr val="windowText" lastClr="000000"/>
                          </a:solidFill>
                          <a:latin typeface="Courier" pitchFamily="49" charset="0"/>
                          <a:ea typeface="Calibri"/>
                          <a:cs typeface="Times New Roman"/>
                        </a:rPr>
                        <a:t>Equal</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-0.8336</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76.0</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0.4071</a:t>
                      </a:r>
                      <a:endParaRPr lang="en-US" sz="1800" dirty="0">
                        <a:solidFill>
                          <a:sysClr val="windowText" lastClr="000000"/>
                        </a:solidFill>
                        <a:latin typeface="Courier" pitchFamily="49" charset="0"/>
                      </a:endParaRPr>
                    </a:p>
                  </a:txBody>
                  <a:tcPr marL="68580" marR="68580" marT="0" marB="0">
                    <a:solidFill>
                      <a:schemeClr val="bg1"/>
                    </a:solidFill>
                  </a:tcPr>
                </a:tc>
              </a:tr>
            </a:tbl>
          </a:graphicData>
        </a:graphic>
      </p:graphicFrame>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Stoney</a:t>
            </a:r>
            <a:r>
              <a:rPr lang="en-US" dirty="0" smtClean="0"/>
              <a:t> Pryor</a:t>
            </a:r>
            <a:endParaRPr lang="en-US" dirty="0"/>
          </a:p>
        </p:txBody>
      </p:sp>
      <p:sp>
        <p:nvSpPr>
          <p:cNvPr id="3" name="Content Placeholder 2"/>
          <p:cNvSpPr>
            <a:spLocks noGrp="1"/>
          </p:cNvSpPr>
          <p:nvPr>
            <p:ph idx="1"/>
          </p:nvPr>
        </p:nvSpPr>
        <p:spPr/>
        <p:txBody>
          <a:bodyPr/>
          <a:lstStyle/>
          <a:p>
            <a:r>
              <a:rPr lang="en-US" dirty="0" smtClean="0"/>
              <a:t>stoneypryor.com/stat</a:t>
            </a:r>
          </a:p>
          <a:p>
            <a:endParaRPr lang="en-US" dirty="0"/>
          </a:p>
          <a:p>
            <a:r>
              <a:rPr lang="en-US" dirty="0" err="1" smtClean="0"/>
              <a:t>Youtube</a:t>
            </a:r>
            <a:r>
              <a:rPr lang="en-US" dirty="0" smtClean="0"/>
              <a:t>: StoneyP94</a:t>
            </a:r>
          </a:p>
          <a:p>
            <a:endParaRPr lang="en-US" dirty="0"/>
          </a:p>
          <a:p>
            <a:r>
              <a:rPr lang="en-US" dirty="0" smtClean="0"/>
              <a:t>spryor@csisd.org</a:t>
            </a:r>
            <a:endParaRPr lang="en-US" dirty="0"/>
          </a:p>
        </p:txBody>
      </p:sp>
    </p:spTree>
    <p:extLst>
      <p:ext uri="{BB962C8B-B14F-4D97-AF65-F5344CB8AC3E}">
        <p14:creationId xmlns:p14="http://schemas.microsoft.com/office/powerpoint/2010/main" val="3047734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Big Idea</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There are 4 parts to solving a hypothesis test for means</a:t>
            </a:r>
          </a:p>
          <a:p>
            <a:pPr lvl="1"/>
            <a:r>
              <a:rPr lang="en-US" dirty="0" smtClean="0"/>
              <a:t>Set up (state the hypotheses)</a:t>
            </a:r>
          </a:p>
          <a:p>
            <a:pPr lvl="1"/>
            <a:r>
              <a:rPr lang="en-US" dirty="0" smtClean="0"/>
              <a:t>Check the conditions</a:t>
            </a:r>
          </a:p>
          <a:p>
            <a:pPr lvl="1"/>
            <a:r>
              <a:rPr lang="en-US" dirty="0" smtClean="0"/>
              <a:t>Do the “math”</a:t>
            </a:r>
          </a:p>
          <a:p>
            <a:pPr lvl="1"/>
            <a:r>
              <a:rPr lang="en-US" dirty="0" smtClean="0"/>
              <a:t>Conclusions in context</a:t>
            </a:r>
          </a:p>
          <a:p>
            <a:pPr lvl="1"/>
            <a:endParaRPr lang="en-US" dirty="0"/>
          </a:p>
        </p:txBody>
      </p:sp>
    </p:spTree>
    <p:extLst>
      <p:ext uri="{BB962C8B-B14F-4D97-AF65-F5344CB8AC3E}">
        <p14:creationId xmlns:p14="http://schemas.microsoft.com/office/powerpoint/2010/main" val="325711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Hypothesis Test for a Population </a:t>
            </a:r>
            <a:r>
              <a:rPr lang="en-US" b="1" i="1" dirty="0" smtClean="0"/>
              <a:t>Mean </a:t>
            </a:r>
            <a:r>
              <a:rPr lang="el-GR" b="1" i="1" dirty="0" smtClean="0">
                <a:solidFill>
                  <a:srgbClr val="FF0000"/>
                </a:solidFill>
              </a:rPr>
              <a:t>μ</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a:solidFill>
                  <a:srgbClr val="00B0F0"/>
                </a:solidFill>
              </a:rPr>
              <a:t>Formulate the hypotheses to be tested.</a:t>
            </a:r>
          </a:p>
          <a:p>
            <a:pPr marL="0" indent="0">
              <a:buNone/>
            </a:pPr>
            <a:r>
              <a:rPr lang="en-US" dirty="0" smtClean="0"/>
              <a:t>	a</a:t>
            </a:r>
            <a:r>
              <a:rPr lang="en-US" dirty="0"/>
              <a:t>. </a:t>
            </a:r>
            <a:r>
              <a:rPr lang="en-US" dirty="0" smtClean="0"/>
              <a:t>The </a:t>
            </a:r>
            <a:r>
              <a:rPr lang="en-US" dirty="0"/>
              <a:t>Null Hypothesis (H</a:t>
            </a:r>
            <a:r>
              <a:rPr lang="en-US" baseline="-25000" dirty="0"/>
              <a:t>O</a:t>
            </a:r>
            <a:r>
              <a:rPr lang="en-US" dirty="0"/>
              <a:t>) – a statement </a:t>
            </a:r>
            <a:r>
              <a:rPr lang="en-US" dirty="0" smtClean="0"/>
              <a:t>describing </a:t>
            </a:r>
            <a:r>
              <a:rPr lang="en-US" dirty="0"/>
              <a:t>the believed value of </a:t>
            </a:r>
            <a:r>
              <a:rPr lang="en-US" dirty="0" smtClean="0"/>
              <a:t>a population </a:t>
            </a:r>
            <a:r>
              <a:rPr lang="en-US" dirty="0"/>
              <a:t>mean</a:t>
            </a:r>
            <a:r>
              <a:rPr lang="en-US" dirty="0" smtClean="0"/>
              <a:t>.</a:t>
            </a:r>
          </a:p>
          <a:p>
            <a:pPr marL="0" indent="0">
              <a:buNone/>
            </a:pPr>
            <a:r>
              <a:rPr lang="en-US" dirty="0" smtClean="0">
                <a:solidFill>
                  <a:srgbClr val="FF0000"/>
                </a:solidFill>
              </a:rPr>
              <a:t>This is the statement of no change or no difference.</a:t>
            </a:r>
            <a:endParaRPr lang="en-US" dirty="0"/>
          </a:p>
          <a:p>
            <a:pPr marL="0" indent="0">
              <a:buNone/>
            </a:pPr>
            <a:r>
              <a:rPr lang="en-US" dirty="0" smtClean="0"/>
              <a:t>	b</a:t>
            </a:r>
            <a:r>
              <a:rPr lang="en-US" dirty="0"/>
              <a:t>. The Alternative Hypothesis (H</a:t>
            </a:r>
            <a:r>
              <a:rPr lang="en-US" baseline="-25000" dirty="0"/>
              <a:t>A</a:t>
            </a:r>
            <a:r>
              <a:rPr lang="en-US" dirty="0"/>
              <a:t>) – </a:t>
            </a:r>
            <a:r>
              <a:rPr lang="en-US" dirty="0" smtClean="0"/>
              <a:t>an inequality </a:t>
            </a:r>
            <a:r>
              <a:rPr lang="en-US" dirty="0"/>
              <a:t>describing the value of </a:t>
            </a:r>
            <a:r>
              <a:rPr lang="en-US" dirty="0" smtClean="0"/>
              <a:t>that same </a:t>
            </a:r>
            <a:r>
              <a:rPr lang="en-US" dirty="0"/>
              <a:t>population mean. Usually this is the statement that the test is trying </a:t>
            </a:r>
            <a:r>
              <a:rPr lang="en-US" dirty="0" smtClean="0"/>
              <a:t>to provide </a:t>
            </a:r>
            <a:r>
              <a:rPr lang="en-US" dirty="0"/>
              <a:t>evidence to support</a:t>
            </a:r>
            <a:r>
              <a:rPr lang="en-US" dirty="0" smtClean="0"/>
              <a:t>. </a:t>
            </a:r>
          </a:p>
          <a:p>
            <a:pPr marL="0" indent="0">
              <a:buNone/>
            </a:pPr>
            <a:r>
              <a:rPr lang="en-US" dirty="0" smtClean="0">
                <a:solidFill>
                  <a:srgbClr val="FF0000"/>
                </a:solidFill>
              </a:rPr>
              <a:t>This never includes an =.</a:t>
            </a:r>
            <a:endParaRPr lang="en-US" dirty="0"/>
          </a:p>
        </p:txBody>
      </p:sp>
    </p:spTree>
    <p:extLst>
      <p:ext uri="{BB962C8B-B14F-4D97-AF65-F5344CB8AC3E}">
        <p14:creationId xmlns:p14="http://schemas.microsoft.com/office/powerpoint/2010/main" val="205923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4844</Words>
  <Application>Microsoft Office PowerPoint</Application>
  <PresentationFormat>On-screen Show (4:3)</PresentationFormat>
  <Paragraphs>471</Paragraphs>
  <Slides>79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79</vt:i4>
      </vt:variant>
    </vt:vector>
  </HeadingPairs>
  <TitlesOfParts>
    <vt:vector size="81" baseType="lpstr">
      <vt:lpstr>Office Theme</vt:lpstr>
      <vt:lpstr>Equation</vt:lpstr>
      <vt:lpstr>AP Statistics Review</vt:lpstr>
      <vt:lpstr>Stoney Pryor</vt:lpstr>
      <vt:lpstr>PowerPoint Presentation</vt:lpstr>
      <vt:lpstr>The t distribution</vt:lpstr>
      <vt:lpstr>The t distribution - Simplified</vt:lpstr>
      <vt:lpstr>The t distribution</vt:lpstr>
      <vt:lpstr>Degrees of Freedom</vt:lpstr>
      <vt:lpstr>The Big Idea</vt:lpstr>
      <vt:lpstr>Hypothesis Test for a Population Mean μ</vt:lpstr>
      <vt:lpstr>Refresh Example</vt:lpstr>
      <vt:lpstr>Hypothesis Test for a Population Mean</vt:lpstr>
      <vt:lpstr>Check the conditions, continued</vt:lpstr>
      <vt:lpstr>Refresh Example continued</vt:lpstr>
      <vt:lpstr>Calculations</vt:lpstr>
      <vt:lpstr>Refresh example continued</vt:lpstr>
      <vt:lpstr>Conclusion (in context!)</vt:lpstr>
      <vt:lpstr>Refresh Example Continued</vt:lpstr>
      <vt:lpstr>Errors in Hypothesis Testing</vt:lpstr>
      <vt:lpstr>Power</vt:lpstr>
      <vt:lpstr>Refresh Example Continued</vt:lpstr>
      <vt:lpstr>Increasing the Power of a Test</vt:lpstr>
      <vt:lpstr>Refresh Example Continued</vt:lpstr>
      <vt:lpstr>PowerPoint Presentation</vt:lpstr>
      <vt:lpstr>Power applet</vt:lpstr>
      <vt:lpstr>Use the following to answer questions 1 and 2. </vt:lpstr>
      <vt:lpstr>Question 1</vt:lpstr>
      <vt:lpstr>Question 1 - Answer</vt:lpstr>
      <vt:lpstr>Question 2</vt:lpstr>
      <vt:lpstr>Question 2 - Answer</vt:lpstr>
      <vt:lpstr>Question 3</vt:lpstr>
      <vt:lpstr>Question 3 - Answer</vt:lpstr>
      <vt:lpstr>Use the following to answer questions 4 and 5.</vt:lpstr>
      <vt:lpstr>Question 4</vt:lpstr>
      <vt:lpstr>Question 4 - Answer</vt:lpstr>
      <vt:lpstr>Question 5</vt:lpstr>
      <vt:lpstr>Question 5 - Answer</vt:lpstr>
      <vt:lpstr>Question 6</vt:lpstr>
      <vt:lpstr>Question 6 - Answer</vt:lpstr>
      <vt:lpstr>Question 6 - Answer</vt:lpstr>
      <vt:lpstr>Question 6 - Answer</vt:lpstr>
      <vt:lpstr>Question 7</vt:lpstr>
      <vt:lpstr>Question 7 - Answer</vt:lpstr>
      <vt:lpstr>Question 7 - Answer</vt:lpstr>
      <vt:lpstr>Question 8</vt:lpstr>
      <vt:lpstr>Question 8 - Answer</vt:lpstr>
      <vt:lpstr>Question 8 - Answer</vt:lpstr>
      <vt:lpstr>Question 8 - Answer</vt:lpstr>
      <vt:lpstr>Question 8 - Answer</vt:lpstr>
      <vt:lpstr>Question 8 - Answer</vt:lpstr>
      <vt:lpstr>Question 9</vt:lpstr>
      <vt:lpstr>Question 9 - Revised</vt:lpstr>
      <vt:lpstr>Question 9 – Revised - Answer</vt:lpstr>
      <vt:lpstr>Question 10</vt:lpstr>
      <vt:lpstr>Question 10 - Answer</vt:lpstr>
      <vt:lpstr>Free Response #1</vt:lpstr>
      <vt:lpstr>Free Response #1 - Answer</vt:lpstr>
      <vt:lpstr>Free Response #2</vt:lpstr>
      <vt:lpstr>Free Response #2</vt:lpstr>
      <vt:lpstr>Free Response #2 - Answer</vt:lpstr>
      <vt:lpstr>Free Response #2 - Answer</vt:lpstr>
      <vt:lpstr>Free Response #2 – finer points</vt:lpstr>
      <vt:lpstr>Free Response #2 - Answer</vt:lpstr>
      <vt:lpstr>Free Response #3</vt:lpstr>
      <vt:lpstr>Corner kick videos</vt:lpstr>
      <vt:lpstr>Free Response #3</vt:lpstr>
      <vt:lpstr>Free Response #3</vt:lpstr>
      <vt:lpstr>Mountain Lions</vt:lpstr>
      <vt:lpstr>Minitab Output</vt:lpstr>
      <vt:lpstr>Mountain Lions</vt:lpstr>
      <vt:lpstr>More Minitab Output</vt:lpstr>
      <vt:lpstr>Fast Food French Fries</vt:lpstr>
      <vt:lpstr>Minitab Output</vt:lpstr>
      <vt:lpstr>More fast fries</vt:lpstr>
      <vt:lpstr>More minitab</vt:lpstr>
      <vt:lpstr>Rowing</vt:lpstr>
      <vt:lpstr>SAS Output</vt:lpstr>
      <vt:lpstr>7th grade self concept</vt:lpstr>
      <vt:lpstr>SAS on Self Concept</vt:lpstr>
      <vt:lpstr>Stoney Pryor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Statistics Review</dc:title>
  <dc:creator>Windows User</dc:creator>
  <cp:lastModifiedBy>Windows User</cp:lastModifiedBy>
  <cp:revision>63</cp:revision>
  <cp:lastPrinted>2013-02-28T17:10:26Z</cp:lastPrinted>
  <dcterms:created xsi:type="dcterms:W3CDTF">2012-02-29T21:15:44Z</dcterms:created>
  <dcterms:modified xsi:type="dcterms:W3CDTF">2013-03-01T16:31:56Z</dcterms:modified>
</cp:coreProperties>
</file>